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961" r:id="rId2"/>
    <p:sldId id="1069" r:id="rId3"/>
    <p:sldId id="1051" r:id="rId4"/>
    <p:sldId id="1097" r:id="rId5"/>
    <p:sldId id="1073" r:id="rId6"/>
    <p:sldId id="1074" r:id="rId7"/>
    <p:sldId id="1077" r:id="rId8"/>
    <p:sldId id="1078" r:id="rId9"/>
    <p:sldId id="1072" r:id="rId10"/>
    <p:sldId id="1079" r:id="rId11"/>
    <p:sldId id="1081" r:id="rId12"/>
    <p:sldId id="1080" r:id="rId13"/>
    <p:sldId id="1082" r:id="rId14"/>
    <p:sldId id="1083" r:id="rId15"/>
    <p:sldId id="1084" r:id="rId16"/>
    <p:sldId id="1085" r:id="rId17"/>
    <p:sldId id="1087" r:id="rId18"/>
    <p:sldId id="1096" r:id="rId19"/>
    <p:sldId id="1090" r:id="rId20"/>
    <p:sldId id="1091" r:id="rId21"/>
    <p:sldId id="1092" r:id="rId22"/>
    <p:sldId id="1088" r:id="rId23"/>
    <p:sldId id="1093" r:id="rId24"/>
    <p:sldId id="1099" r:id="rId25"/>
    <p:sldId id="1103" r:id="rId26"/>
    <p:sldId id="1101" r:id="rId27"/>
    <p:sldId id="1105" r:id="rId28"/>
    <p:sldId id="9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1315A"/>
    <a:srgbClr val="FFFF00"/>
    <a:srgbClr val="29E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/>
    <p:restoredTop sz="93723"/>
  </p:normalViewPr>
  <p:slideViewPr>
    <p:cSldViewPr snapToGrid="0" snapToObjects="1">
      <p:cViewPr varScale="1">
        <p:scale>
          <a:sx n="112" d="100"/>
          <a:sy n="112" d="100"/>
        </p:scale>
        <p:origin x="56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9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09D14-F1E9-D340-8979-40C304731E45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5426F-5490-D549-B312-43BFAB7E7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14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8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1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59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7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03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2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73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68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3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2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72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24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5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64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7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07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16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13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52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55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0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7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2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67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5426F-5490-D549-B312-43BFAB7E7B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7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0F40-A755-CA42-8D74-D9F3F1031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8ABF4-38E3-E549-B7B3-A293062E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36D52-E744-144E-8897-32240201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C0CE-6386-A048-9E96-5C9C85A5B12E}" type="datetime1">
              <a:rPr lang="en-MY" smtClean="0"/>
              <a:t>15/11/2021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29F8D-D14E-5142-A25C-43527DCE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D0CA3-712A-874F-BC20-5ACFECE1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0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951A-3466-7345-BB0A-D14839DD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BF0F9-4D22-134F-B0BF-731F38F4C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71EA6-6B65-524E-A36E-8DAA94AC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0E4D-EEB9-554C-9B9A-E01409C17E2B}" type="datetime1">
              <a:rPr lang="en-MY" smtClean="0"/>
              <a:t>15/11/2021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814A4-1612-D249-A732-C2988FC9B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2E06D-810E-1848-B80A-C1D3C6E4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57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14B36E-1CD9-E14E-A940-F8C286B31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B45B8-C585-7047-AD4A-F4B8A8934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B4E10-6724-7F49-ADA1-263BE6B81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7A5B-E818-0B4D-B317-781680675CE2}" type="datetime1">
              <a:rPr lang="en-MY" smtClean="0"/>
              <a:t>15/11/2021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36C6E-7366-0C41-B317-4AF3B67A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F11C1-E4D5-FD45-B886-6C54E118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6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D7BD-D624-E64D-A652-ACD19A2B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2EB53-FEB2-054F-9CB5-09D39465B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40E91-BF35-D542-9BB3-EC584EEB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853F-49E3-2A44-96A1-C760572B0A65}" type="datetime1">
              <a:rPr lang="en-MY" smtClean="0"/>
              <a:t>15/11/2021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B06B6-C6E4-9445-9B23-553B9BF3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A08FB-3B6E-4646-B99D-1DCD1D29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6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CB13-46AA-F240-80A6-3933E697A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079D2-00E5-B546-8819-51390A7D2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D1BCE-CFC4-F94A-B13A-67812ED6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8DD-45B8-CA4B-A9E8-5972EA4EF3B2}" type="datetime1">
              <a:rPr lang="en-MY" smtClean="0"/>
              <a:t>15/11/2021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96E68-FA17-4141-B59E-3200E853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145CB-1B92-2246-AFF1-59C6A1DF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8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0B8F-D6E0-2543-9BD0-8EE8E432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9FD5-D6B4-CC4C-AC07-4BAAE7F1A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72DA1-E089-064C-8F9B-B0334E833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01A70-0629-344F-9A67-28FF3F27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A117-6496-5A49-A432-CE140A249AAE}" type="datetime1">
              <a:rPr lang="en-MY" smtClean="0"/>
              <a:t>15/11/2021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BF2EB-CC67-6440-B9DC-CCD16EAF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A3540-8560-3A46-96A6-65A52C78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2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DA6C-1D53-9E44-8B1B-F5F45C25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7D5B8-F514-6D4E-B9E6-96B1CF3CF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83001-F3A1-2C4B-8C82-8DA1A308B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0E936-AEDA-3744-991F-6010DE2AF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0CA4A-59EB-E94D-89DD-8A2A1E63B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FB6AB-5658-734E-B376-20DCA16D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C755-7B76-F440-B90F-E15EF20B9EBF}" type="datetime1">
              <a:rPr lang="en-MY" smtClean="0"/>
              <a:t>15/11/2021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3D7A9E-6B3C-6E4E-9C70-144FB20D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8586C-C173-E84D-B8CD-3AAFFE997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6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06FF-4642-4D48-AF69-74096403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F5D41-2F3C-F441-8392-9B52B7B4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5896-38BF-EB43-8FCA-669C22269710}" type="datetime1">
              <a:rPr lang="en-MY" smtClean="0"/>
              <a:t>15/11/2021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6820C-2962-2143-A548-DDADB79B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F6AC9-34A5-3F4A-8945-F012F2DA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8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19C8ED-20EE-D74C-9366-D8437454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EFCB-BD3F-E34F-BFB5-2BB197CA56E8}" type="datetime1">
              <a:rPr lang="en-MY" smtClean="0"/>
              <a:t>15/11/2021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21F87-80A4-0444-A161-1594B1DA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B1FED-AD1B-9244-927F-1FFEFD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1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16E8-5016-404E-B69E-41A47A47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BADA-BCB0-A946-8F67-0BFB74D4B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85B1-9C09-2643-9722-BC113E7E7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14072-530F-1942-B641-DEBFDB4C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F9E-E776-6E49-ADC9-6F58A72CBC75}" type="datetime1">
              <a:rPr lang="en-MY" smtClean="0"/>
              <a:t>15/11/2021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C22B8-A913-9042-8B2D-089EB2A0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DD6C9-6D4E-B54B-AA81-B018762F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68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54F6-1FF3-0844-94BE-2587A37F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22697-7D5F-054A-B494-2CE04354B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9774-496A-E14F-BA7B-FC62EB5EA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5944A-4B5A-4C42-ABA9-29E7D06E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05C3-AC50-9744-9292-4F390C80A645}" type="datetime1">
              <a:rPr lang="en-MY" smtClean="0"/>
              <a:t>15/11/2021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24417-1FC4-1F44-A4F4-432D9931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59484-735C-B940-8B65-53BB66DD6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2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DB6293-1CA0-EE4F-9583-EA3FBA5B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6117-2AE7-C74C-B399-D3F9B869B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B2AE6-4A68-5E43-B589-2F4844CF5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9429-847F-4E44-B9B8-E2CD270B41F3}" type="datetime1">
              <a:rPr lang="en-MY" smtClean="0"/>
              <a:t>15/11/2021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E1A32-9B0E-B84C-8AEA-66A32E0EC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DE3F2-C215-7440-8A7C-8B38C4F3E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C5D69-89DF-344F-96E3-E1C322024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it.ly/30dwD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it.ly/30dwD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it.ly/30dwD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it.ly/30dwD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it.ly/30dwD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it.ly/3DfNfsI" TargetMode="Externa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1WQUh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qtt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bit.ly/3olPfcE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hyperlink" Target="https://bit.ly/3qGwyT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0dwD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DB076-523A-0842-8955-52145A33A54A}"/>
              </a:ext>
            </a:extLst>
          </p:cNvPr>
          <p:cNvSpPr/>
          <p:nvPr/>
        </p:nvSpPr>
        <p:spPr>
          <a:xfrm>
            <a:off x="71637" y="57270"/>
            <a:ext cx="12456405" cy="7029330"/>
          </a:xfrm>
          <a:prstGeom prst="rect">
            <a:avLst/>
          </a:prstGeom>
          <a:solidFill>
            <a:srgbClr val="B131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B30EC-6E36-B742-B7AE-7B4F5A58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1ACB93B-E8AA-394F-804E-B3EBAAF29475}"/>
              </a:ext>
            </a:extLst>
          </p:cNvPr>
          <p:cNvSpPr txBox="1">
            <a:spLocks/>
          </p:cNvSpPr>
          <p:nvPr/>
        </p:nvSpPr>
        <p:spPr>
          <a:xfrm>
            <a:off x="10276990" y="2674337"/>
            <a:ext cx="154448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</a:rPr>
              <a:t>NOV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CCCE0-0D6D-2B4B-A19A-E9F1BFCC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953" y="2802731"/>
            <a:ext cx="3825701" cy="262675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CA1009B-5F66-A44B-8025-9EB4578CA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19" y="552307"/>
            <a:ext cx="1261350" cy="161252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80C1DA6-8146-6C49-9F2F-AB3C7F4D8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010" y="5406597"/>
            <a:ext cx="1859420" cy="238906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Safyzan</a:t>
            </a:r>
            <a:r>
              <a:rPr lang="en-US" sz="1600" dirty="0">
                <a:solidFill>
                  <a:schemeClr val="bg1"/>
                </a:solidFill>
              </a:rPr>
              <a:t> Salim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ACDB681-70F3-F243-ACC7-4584F2A85EAD}"/>
              </a:ext>
            </a:extLst>
          </p:cNvPr>
          <p:cNvSpPr txBox="1">
            <a:spLocks/>
          </p:cNvSpPr>
          <p:nvPr/>
        </p:nvSpPr>
        <p:spPr>
          <a:xfrm>
            <a:off x="8456154" y="5558997"/>
            <a:ext cx="1859420" cy="238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err="1">
                <a:solidFill>
                  <a:schemeClr val="bg1"/>
                </a:solidFill>
              </a:rPr>
              <a:t>scriptworkz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ent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28EF1E47-C6B8-4D44-B3B0-7AE6D4F94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46" y="2846054"/>
            <a:ext cx="1523600" cy="1451761"/>
          </a:xfrm>
          <a:prstGeom prst="rect">
            <a:avLst/>
          </a:prstGeom>
        </p:spPr>
      </p:pic>
      <p:pic>
        <p:nvPicPr>
          <p:cNvPr id="21" name="Picture 2" descr="ESP32 (@ESP32net) | Twitter">
            <a:extLst>
              <a:ext uri="{FF2B5EF4-FFF2-40B4-BE49-F238E27FC236}">
                <a16:creationId xmlns:a16="http://schemas.microsoft.com/office/drawing/2014/main" id="{D6862A07-F092-D44D-B963-CBD5896E5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1" y="4534274"/>
            <a:ext cx="1237875" cy="123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QTT Specification">
            <a:extLst>
              <a:ext uri="{FF2B5EF4-FFF2-40B4-BE49-F238E27FC236}">
                <a16:creationId xmlns:a16="http://schemas.microsoft.com/office/drawing/2014/main" id="{F5F890CE-342F-1B40-877A-84EA3092E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" y="552307"/>
            <a:ext cx="2281673" cy="195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4B6D3EE-F437-D746-9779-09447A033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985" y="4356083"/>
            <a:ext cx="1992819" cy="1594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9489B7-03BB-8C4F-8D9D-BAFFBE82F0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5510" y="2802731"/>
            <a:ext cx="1488055" cy="14517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C79E928-55E7-D242-9ECC-DAF2A9AB5D72}"/>
              </a:ext>
            </a:extLst>
          </p:cNvPr>
          <p:cNvSpPr/>
          <p:nvPr/>
        </p:nvSpPr>
        <p:spPr>
          <a:xfrm>
            <a:off x="3956269" y="1100470"/>
            <a:ext cx="835236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2000" b="1" cap="none" spc="0" dirty="0">
                <a:ln w="9525">
                  <a:solidFill>
                    <a:srgbClr val="00206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MQTT on Pi</a:t>
            </a:r>
          </a:p>
        </p:txBody>
      </p:sp>
    </p:spTree>
    <p:extLst>
      <p:ext uri="{BB962C8B-B14F-4D97-AF65-F5344CB8AC3E}">
        <p14:creationId xmlns:p14="http://schemas.microsoft.com/office/powerpoint/2010/main" val="1507521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B2F4780-2525-A249-B37A-05DAC99E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9" y="1622447"/>
            <a:ext cx="90678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10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v. Arduino </a:t>
            </a:r>
            <a:r>
              <a:rPr lang="en-MY" sz="4800" b="1" dirty="0" err="1">
                <a:solidFill>
                  <a:srgbClr val="002060"/>
                </a:solidFill>
              </a:rPr>
              <a:t>PubSub</a:t>
            </a:r>
            <a:r>
              <a:rPr lang="en-MY" sz="4800" b="1" dirty="0">
                <a:solidFill>
                  <a:srgbClr val="002060"/>
                </a:solidFill>
              </a:rPr>
              <a:t> Sketch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DEA852-82D1-C74D-88B0-90791A696EA8}"/>
              </a:ext>
            </a:extLst>
          </p:cNvPr>
          <p:cNvSpPr/>
          <p:nvPr/>
        </p:nvSpPr>
        <p:spPr>
          <a:xfrm>
            <a:off x="8985954" y="2515715"/>
            <a:ext cx="291990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MY" b="1" dirty="0"/>
              <a:t>IP address of your Node-RED device.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8E6286-F2BC-C241-A806-D7C67510DB7A}"/>
              </a:ext>
            </a:extLst>
          </p:cNvPr>
          <p:cNvSpPr/>
          <p:nvPr/>
        </p:nvSpPr>
        <p:spPr>
          <a:xfrm>
            <a:off x="8985953" y="2014377"/>
            <a:ext cx="291990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MY" b="1" dirty="0"/>
              <a:t>Set your SSID &amp; password.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BCF338-6785-F042-B89F-F35B24AB7B4E}"/>
              </a:ext>
            </a:extLst>
          </p:cNvPr>
          <p:cNvSpPr/>
          <p:nvPr/>
        </p:nvSpPr>
        <p:spPr>
          <a:xfrm>
            <a:off x="147674" y="1138613"/>
            <a:ext cx="1189628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Download the file working file from 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https://bit.ly/30dwDnb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26F6D8-41CD-174B-8AC0-3F53EF5218E8}"/>
              </a:ext>
            </a:extLst>
          </p:cNvPr>
          <p:cNvSpPr txBox="1"/>
          <p:nvPr/>
        </p:nvSpPr>
        <p:spPr>
          <a:xfrm>
            <a:off x="8461951" y="254487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#34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11786-24D3-A94D-B5E6-257A01707221}"/>
              </a:ext>
            </a:extLst>
          </p:cNvPr>
          <p:cNvSpPr txBox="1"/>
          <p:nvPr/>
        </p:nvSpPr>
        <p:spPr>
          <a:xfrm>
            <a:off x="8461951" y="193404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DA7FD9-78EB-D146-8233-962B5D7B8421}"/>
              </a:ext>
            </a:extLst>
          </p:cNvPr>
          <p:cNvSpPr txBox="1"/>
          <p:nvPr/>
        </p:nvSpPr>
        <p:spPr>
          <a:xfrm>
            <a:off x="8461951" y="215086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#33</a:t>
            </a:r>
          </a:p>
        </p:txBody>
      </p:sp>
    </p:spTree>
    <p:extLst>
      <p:ext uri="{BB962C8B-B14F-4D97-AF65-F5344CB8AC3E}">
        <p14:creationId xmlns:p14="http://schemas.microsoft.com/office/powerpoint/2010/main" val="193406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6AD5A7-5C45-E445-B88F-8AE4C9B7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9" y="1620449"/>
            <a:ext cx="9144000" cy="462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11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v. Arduino </a:t>
            </a:r>
            <a:r>
              <a:rPr lang="en-MY" sz="4800" b="1" dirty="0" err="1">
                <a:solidFill>
                  <a:srgbClr val="002060"/>
                </a:solidFill>
              </a:rPr>
              <a:t>PubSub</a:t>
            </a:r>
            <a:r>
              <a:rPr lang="en-MY" sz="4800" b="1" dirty="0">
                <a:solidFill>
                  <a:srgbClr val="002060"/>
                </a:solidFill>
              </a:rPr>
              <a:t> Sketch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80E4F-8A3E-6341-B326-263F77CA8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57" y="2150940"/>
            <a:ext cx="6477000" cy="1803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42A9122-087A-5345-A87D-653E85021151}"/>
              </a:ext>
            </a:extLst>
          </p:cNvPr>
          <p:cNvSpPr txBox="1"/>
          <p:nvPr/>
        </p:nvSpPr>
        <p:spPr>
          <a:xfrm>
            <a:off x="5561693" y="212917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#50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B71BBD-365E-5340-A5AF-198A65F951B8}"/>
              </a:ext>
            </a:extLst>
          </p:cNvPr>
          <p:cNvSpPr txBox="1"/>
          <p:nvPr/>
        </p:nvSpPr>
        <p:spPr>
          <a:xfrm>
            <a:off x="5561693" y="316765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#59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CCB2E5-0742-4B4F-B880-804448CCF99E}"/>
              </a:ext>
            </a:extLst>
          </p:cNvPr>
          <p:cNvSpPr txBox="1"/>
          <p:nvPr/>
        </p:nvSpPr>
        <p:spPr>
          <a:xfrm>
            <a:off x="5561693" y="285815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#57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87D705-F10B-F74E-8B70-FF8AC8EBFEA7}"/>
              </a:ext>
            </a:extLst>
          </p:cNvPr>
          <p:cNvSpPr txBox="1"/>
          <p:nvPr/>
        </p:nvSpPr>
        <p:spPr>
          <a:xfrm>
            <a:off x="5561693" y="259087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#53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48B432-979E-0E41-9931-ABB606883DBB}"/>
              </a:ext>
            </a:extLst>
          </p:cNvPr>
          <p:cNvSpPr txBox="1"/>
          <p:nvPr/>
        </p:nvSpPr>
        <p:spPr>
          <a:xfrm>
            <a:off x="5561693" y="237985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#52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AB67A5-86E1-ED46-A413-35BAD9D4FB05}"/>
              </a:ext>
            </a:extLst>
          </p:cNvPr>
          <p:cNvSpPr/>
          <p:nvPr/>
        </p:nvSpPr>
        <p:spPr>
          <a:xfrm>
            <a:off x="147674" y="1138613"/>
            <a:ext cx="1189628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Download the file working file from 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https://bit.ly/30dwDnb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A50888-DCD4-6243-BE8C-C7125130E583}"/>
              </a:ext>
            </a:extLst>
          </p:cNvPr>
          <p:cNvSpPr txBox="1"/>
          <p:nvPr/>
        </p:nvSpPr>
        <p:spPr>
          <a:xfrm>
            <a:off x="7197152" y="3352316"/>
            <a:ext cx="284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Reading from DHT11 sensor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36D56E-C127-5246-BD23-8AF5AA8476C5}"/>
              </a:ext>
            </a:extLst>
          </p:cNvPr>
          <p:cNvSpPr txBox="1"/>
          <p:nvPr/>
        </p:nvSpPr>
        <p:spPr>
          <a:xfrm>
            <a:off x="9937544" y="1810522"/>
            <a:ext cx="210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From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292711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34237B-6507-4B48-9DC0-81695F18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9" y="1622447"/>
            <a:ext cx="9144000" cy="3949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12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D109C-00B1-FE4B-BD32-71A85AC318E1}"/>
              </a:ext>
            </a:extLst>
          </p:cNvPr>
          <p:cNvSpPr/>
          <p:nvPr/>
        </p:nvSpPr>
        <p:spPr>
          <a:xfrm>
            <a:off x="147674" y="1138613"/>
            <a:ext cx="1189628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Download the file working file from 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https://bit.ly/30dwDnb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v. Arduino </a:t>
            </a:r>
            <a:r>
              <a:rPr lang="en-MY" sz="4800" b="1" dirty="0" err="1">
                <a:solidFill>
                  <a:srgbClr val="002060"/>
                </a:solidFill>
              </a:rPr>
              <a:t>PubSub</a:t>
            </a:r>
            <a:r>
              <a:rPr lang="en-MY" sz="4800" b="1" dirty="0">
                <a:solidFill>
                  <a:srgbClr val="002060"/>
                </a:solidFill>
              </a:rPr>
              <a:t> Sketch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688E0A-2E71-A241-8467-D78282C95EF5}"/>
              </a:ext>
            </a:extLst>
          </p:cNvPr>
          <p:cNvCxnSpPr>
            <a:cxnSpLocks/>
          </p:cNvCxnSpPr>
          <p:nvPr/>
        </p:nvCxnSpPr>
        <p:spPr>
          <a:xfrm flipH="1">
            <a:off x="3262531" y="2021428"/>
            <a:ext cx="260343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B8E6286-F2BC-C241-A806-D7C67510DB7A}"/>
              </a:ext>
            </a:extLst>
          </p:cNvPr>
          <p:cNvSpPr/>
          <p:nvPr/>
        </p:nvSpPr>
        <p:spPr>
          <a:xfrm>
            <a:off x="5714641" y="1823677"/>
            <a:ext cx="379166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MY" b="1" dirty="0"/>
              <a:t>A function to connect the ESP32 / </a:t>
            </a:r>
            <a:r>
              <a:rPr lang="en-MY" b="1" dirty="0" err="1"/>
              <a:t>NodeMCU</a:t>
            </a:r>
            <a:r>
              <a:rPr lang="en-MY" b="1" dirty="0"/>
              <a:t> to existing access point (</a:t>
            </a:r>
            <a:r>
              <a:rPr lang="en-MY" b="1" dirty="0" err="1"/>
              <a:t>WiFi</a:t>
            </a:r>
            <a:r>
              <a:rPr lang="en-MY" b="1" dirty="0"/>
              <a:t>).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EFE749-DD0D-B744-906F-8FA092B2EF1A}"/>
              </a:ext>
            </a:extLst>
          </p:cNvPr>
          <p:cNvCxnSpPr>
            <a:cxnSpLocks/>
          </p:cNvCxnSpPr>
          <p:nvPr/>
        </p:nvCxnSpPr>
        <p:spPr>
          <a:xfrm flipH="1">
            <a:off x="5433512" y="4192409"/>
            <a:ext cx="260343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DDEA852-82D1-C74D-88B0-90791A696EA8}"/>
              </a:ext>
            </a:extLst>
          </p:cNvPr>
          <p:cNvSpPr/>
          <p:nvPr/>
        </p:nvSpPr>
        <p:spPr>
          <a:xfrm>
            <a:off x="6236000" y="3869243"/>
            <a:ext cx="3270310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MY" b="1" dirty="0"/>
              <a:t>Check your SSID &amp; password in case non-stop dotted line appears.</a:t>
            </a:r>
          </a:p>
        </p:txBody>
      </p:sp>
    </p:spTree>
    <p:extLst>
      <p:ext uri="{BB962C8B-B14F-4D97-AF65-F5344CB8AC3E}">
        <p14:creationId xmlns:p14="http://schemas.microsoft.com/office/powerpoint/2010/main" val="135982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F9BE2-A3D4-A24B-98A7-0DCDA393A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9" y="1619146"/>
            <a:ext cx="9182100" cy="441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13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D109C-00B1-FE4B-BD32-71A85AC318E1}"/>
              </a:ext>
            </a:extLst>
          </p:cNvPr>
          <p:cNvSpPr/>
          <p:nvPr/>
        </p:nvSpPr>
        <p:spPr>
          <a:xfrm>
            <a:off x="147674" y="1138613"/>
            <a:ext cx="1189628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Download the file working file from 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https://bit.ly/30dwDnb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v. Arduino </a:t>
            </a:r>
            <a:r>
              <a:rPr lang="en-MY" sz="4800" b="1" dirty="0" err="1">
                <a:solidFill>
                  <a:srgbClr val="002060"/>
                </a:solidFill>
              </a:rPr>
              <a:t>PubSub</a:t>
            </a:r>
            <a:r>
              <a:rPr lang="en-MY" sz="4800" b="1" dirty="0">
                <a:solidFill>
                  <a:srgbClr val="002060"/>
                </a:solidFill>
              </a:rPr>
              <a:t> Sketch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1D7F9D-959E-D24C-B8BF-4B93542759D2}"/>
              </a:ext>
            </a:extLst>
          </p:cNvPr>
          <p:cNvSpPr/>
          <p:nvPr/>
        </p:nvSpPr>
        <p:spPr>
          <a:xfrm>
            <a:off x="7340726" y="1770381"/>
            <a:ext cx="320604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MY" b="1" dirty="0"/>
              <a:t>ESP32 @ </a:t>
            </a:r>
            <a:r>
              <a:rPr lang="en-MY" b="1" dirty="0" err="1"/>
              <a:t>NodeMCU</a:t>
            </a:r>
            <a:r>
              <a:rPr lang="en-MY" b="1" dirty="0"/>
              <a:t> ensure persistent  connection between MCU and the broker.</a:t>
            </a:r>
          </a:p>
        </p:txBody>
      </p:sp>
    </p:spTree>
    <p:extLst>
      <p:ext uri="{BB962C8B-B14F-4D97-AF65-F5344CB8AC3E}">
        <p14:creationId xmlns:p14="http://schemas.microsoft.com/office/powerpoint/2010/main" val="250316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05505-3D46-5C44-8916-E36AF71C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9" y="1611443"/>
            <a:ext cx="9080500" cy="393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14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D109C-00B1-FE4B-BD32-71A85AC318E1}"/>
              </a:ext>
            </a:extLst>
          </p:cNvPr>
          <p:cNvSpPr/>
          <p:nvPr/>
        </p:nvSpPr>
        <p:spPr>
          <a:xfrm>
            <a:off x="147674" y="1138613"/>
            <a:ext cx="1189628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Download the file working file from 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https://bit.ly/30dwDnb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v. Arduino </a:t>
            </a:r>
            <a:r>
              <a:rPr lang="en-MY" sz="4800" b="1" dirty="0" err="1">
                <a:solidFill>
                  <a:srgbClr val="002060"/>
                </a:solidFill>
              </a:rPr>
              <a:t>PubSub</a:t>
            </a:r>
            <a:r>
              <a:rPr lang="en-MY" sz="4800" b="1" dirty="0">
                <a:solidFill>
                  <a:srgbClr val="002060"/>
                </a:solidFill>
              </a:rPr>
              <a:t> Sketch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1D7F9D-959E-D24C-B8BF-4B93542759D2}"/>
              </a:ext>
            </a:extLst>
          </p:cNvPr>
          <p:cNvSpPr/>
          <p:nvPr/>
        </p:nvSpPr>
        <p:spPr>
          <a:xfrm>
            <a:off x="8703588" y="1857817"/>
            <a:ext cx="3433354" cy="4247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MY" b="1" dirty="0"/>
              <a:t>Set 2 array elements; </a:t>
            </a:r>
            <a:r>
              <a:rPr lang="en-MY" b="1" dirty="0" err="1"/>
              <a:t>temp_hum_val</a:t>
            </a:r>
            <a:r>
              <a:rPr lang="en-MY" b="1" dirty="0"/>
              <a:t>[0] &amp; </a:t>
            </a:r>
            <a:r>
              <a:rPr lang="en-MY" b="1" dirty="0" err="1"/>
              <a:t>temp_hum_val</a:t>
            </a:r>
            <a:r>
              <a:rPr lang="en-MY" b="1" dirty="0"/>
              <a:t>[1]. Set both value = 0.</a:t>
            </a:r>
          </a:p>
          <a:p>
            <a:r>
              <a:rPr lang="en-MY" b="1" dirty="0"/>
              <a:t>Start to read temp &amp; humid from sensor.</a:t>
            </a:r>
          </a:p>
          <a:p>
            <a:r>
              <a:rPr lang="en-MY" b="1" dirty="0"/>
              <a:t>Print both values; temp &amp; humid at Serial Monitor.</a:t>
            </a:r>
          </a:p>
          <a:p>
            <a:r>
              <a:rPr lang="en-MY" b="1" dirty="0"/>
              <a:t>Convert temp &amp; humid from float to char.</a:t>
            </a:r>
          </a:p>
          <a:p>
            <a:r>
              <a:rPr lang="en-MY" b="1" dirty="0"/>
              <a:t>Publish the temp &amp; humid value accordingly. Topic name must match with Node-RED’s topic.</a:t>
            </a:r>
          </a:p>
          <a:p>
            <a:r>
              <a:rPr lang="en-MY" b="1" dirty="0"/>
              <a:t>Will reconnect to broker if disconnected.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A2092-C2CA-B64E-9C77-BBBCCA654C76}"/>
              </a:ext>
            </a:extLst>
          </p:cNvPr>
          <p:cNvSpPr txBox="1"/>
          <p:nvPr/>
        </p:nvSpPr>
        <p:spPr>
          <a:xfrm>
            <a:off x="8094181" y="409646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L#127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797B7F-EF65-C14D-8B5D-3B68FF23B172}"/>
              </a:ext>
            </a:extLst>
          </p:cNvPr>
          <p:cNvSpPr txBox="1"/>
          <p:nvPr/>
        </p:nvSpPr>
        <p:spPr>
          <a:xfrm>
            <a:off x="8094181" y="186628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L#124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8C8EA9-56C5-2E4E-8255-2265FA7951B4}"/>
              </a:ext>
            </a:extLst>
          </p:cNvPr>
          <p:cNvSpPr txBox="1"/>
          <p:nvPr/>
        </p:nvSpPr>
        <p:spPr>
          <a:xfrm>
            <a:off x="8094181" y="298511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L#125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C5DE24-F2EC-A94E-B0C4-65D355CB7944}"/>
              </a:ext>
            </a:extLst>
          </p:cNvPr>
          <p:cNvSpPr txBox="1"/>
          <p:nvPr/>
        </p:nvSpPr>
        <p:spPr>
          <a:xfrm>
            <a:off x="8094181" y="546102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L#136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4984-6937-BD4E-A564-82FCFCC25CA8}"/>
              </a:ext>
            </a:extLst>
          </p:cNvPr>
          <p:cNvSpPr txBox="1"/>
          <p:nvPr/>
        </p:nvSpPr>
        <p:spPr>
          <a:xfrm>
            <a:off x="8094181" y="35056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L#127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962229-4024-0B4C-BCB4-6E39386A242F}"/>
              </a:ext>
            </a:extLst>
          </p:cNvPr>
          <p:cNvSpPr txBox="1"/>
          <p:nvPr/>
        </p:nvSpPr>
        <p:spPr>
          <a:xfrm>
            <a:off x="8094181" y="458882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L#133</a:t>
            </a:r>
          </a:p>
        </p:txBody>
      </p:sp>
    </p:spTree>
    <p:extLst>
      <p:ext uri="{BB962C8B-B14F-4D97-AF65-F5344CB8AC3E}">
        <p14:creationId xmlns:p14="http://schemas.microsoft.com/office/powerpoint/2010/main" val="340333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15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D109C-00B1-FE4B-BD32-71A85AC318E1}"/>
              </a:ext>
            </a:extLst>
          </p:cNvPr>
          <p:cNvSpPr/>
          <p:nvPr/>
        </p:nvSpPr>
        <p:spPr>
          <a:xfrm>
            <a:off x="8425544" y="1138613"/>
            <a:ext cx="3644558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Node-RED Debug Window</a:t>
            </a: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v. Arduino </a:t>
            </a:r>
            <a:r>
              <a:rPr lang="en-MY" sz="4800" b="1" dirty="0" err="1">
                <a:solidFill>
                  <a:srgbClr val="002060"/>
                </a:solidFill>
              </a:rPr>
              <a:t>PubSub</a:t>
            </a:r>
            <a:r>
              <a:rPr lang="en-MY" sz="4800" b="1" dirty="0">
                <a:solidFill>
                  <a:srgbClr val="002060"/>
                </a:solidFill>
              </a:rPr>
              <a:t> Sketch – Expected Output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EFF192-EF57-844A-AEBA-945F0BD7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51" y="1619146"/>
            <a:ext cx="7515497" cy="3377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A3C4C8-28EE-0847-BB8E-7D5E5783F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318" y="1580860"/>
            <a:ext cx="2981412" cy="460849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90DED69-54E5-9040-8032-B6AA0E9211F8}"/>
              </a:ext>
            </a:extLst>
          </p:cNvPr>
          <p:cNvSpPr/>
          <p:nvPr/>
        </p:nvSpPr>
        <p:spPr>
          <a:xfrm>
            <a:off x="147674" y="1138613"/>
            <a:ext cx="3379297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Arduino’s Serial Monitor</a:t>
            </a: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2D07D6-1341-A44E-A589-0730492A28A8}"/>
              </a:ext>
            </a:extLst>
          </p:cNvPr>
          <p:cNvSpPr/>
          <p:nvPr/>
        </p:nvSpPr>
        <p:spPr>
          <a:xfrm>
            <a:off x="147674" y="5246072"/>
            <a:ext cx="11522356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2000" dirty="0">
                <a:solidFill>
                  <a:srgbClr val="FF0000"/>
                </a:solidFill>
              </a:rPr>
              <a:t>* Do check your IP address, Topic at your sketch if you did not get as expected</a:t>
            </a:r>
          </a:p>
          <a:p>
            <a:r>
              <a:rPr lang="en-MY" sz="2000" dirty="0">
                <a:solidFill>
                  <a:srgbClr val="FF0000"/>
                </a:solidFill>
              </a:rPr>
              <a:t>output.</a:t>
            </a:r>
          </a:p>
        </p:txBody>
      </p:sp>
    </p:spTree>
    <p:extLst>
      <p:ext uri="{BB962C8B-B14F-4D97-AF65-F5344CB8AC3E}">
        <p14:creationId xmlns:p14="http://schemas.microsoft.com/office/powerpoint/2010/main" val="58531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16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4B9E2-E440-224F-8E0E-788C5ABE9C0E}"/>
              </a:ext>
            </a:extLst>
          </p:cNvPr>
          <p:cNvSpPr/>
          <p:nvPr/>
        </p:nvSpPr>
        <p:spPr>
          <a:xfrm>
            <a:off x="949867" y="1816969"/>
            <a:ext cx="1076547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MY" b="1" dirty="0"/>
              <a:t>Node-RED Menu</a:t>
            </a:r>
            <a:r>
              <a:rPr lang="en-MY" dirty="0"/>
              <a:t> &gt; </a:t>
            </a:r>
            <a:r>
              <a:rPr lang="en-MY" b="1" dirty="0"/>
              <a:t>Manage palette</a:t>
            </a:r>
            <a:r>
              <a:rPr lang="en-MY" dirty="0"/>
              <a:t> &gt; </a:t>
            </a:r>
            <a:r>
              <a:rPr lang="en-MY" b="1" dirty="0"/>
              <a:t>Install</a:t>
            </a:r>
            <a:r>
              <a:rPr lang="en-MY" dirty="0"/>
              <a:t> &gt; type </a:t>
            </a:r>
            <a:r>
              <a:rPr lang="en-MY" b="1" dirty="0"/>
              <a:t>dashboard</a:t>
            </a:r>
            <a:r>
              <a:rPr lang="en-MY" dirty="0"/>
              <a:t> at search module &gt; </a:t>
            </a:r>
            <a:r>
              <a:rPr lang="en-MY" b="1" dirty="0"/>
              <a:t>node-red-dashboard</a:t>
            </a:r>
            <a:r>
              <a:rPr lang="en-MY" dirty="0"/>
              <a:t> &gt; </a:t>
            </a:r>
            <a:r>
              <a:rPr lang="en-MY" b="1" dirty="0"/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91B816-200B-3C41-977A-279202386D24}"/>
              </a:ext>
            </a:extLst>
          </p:cNvPr>
          <p:cNvSpPr/>
          <p:nvPr/>
        </p:nvSpPr>
        <p:spPr>
          <a:xfrm>
            <a:off x="147674" y="1138613"/>
            <a:ext cx="11522356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Go to Node-RED </a:t>
            </a:r>
            <a:r>
              <a:rPr lang="en-MY" sz="2000" b="1" dirty="0">
                <a:solidFill>
                  <a:srgbClr val="002060"/>
                </a:solidFill>
              </a:rPr>
              <a:t>editor</a:t>
            </a:r>
            <a:r>
              <a:rPr lang="en-MY" sz="200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Install </a:t>
            </a:r>
            <a:r>
              <a:rPr lang="en-MY" sz="2000" b="1" dirty="0">
                <a:solidFill>
                  <a:srgbClr val="002060"/>
                </a:solidFill>
              </a:rPr>
              <a:t>Dashboard</a:t>
            </a:r>
            <a:r>
              <a:rPr lang="en-MY" sz="2000" dirty="0">
                <a:solidFill>
                  <a:srgbClr val="002060"/>
                </a:solidFill>
              </a:rPr>
              <a:t> broker by clicking: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4FD53-7054-FF4D-B18C-D6556043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2330307"/>
            <a:ext cx="8877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A0F4BD-0536-9C4A-BB7D-3967281D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598" y="477770"/>
            <a:ext cx="4025900" cy="619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17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567523-9F48-6343-A35C-FDC2E00C5593}"/>
              </a:ext>
            </a:extLst>
          </p:cNvPr>
          <p:cNvSpPr/>
          <p:nvPr/>
        </p:nvSpPr>
        <p:spPr>
          <a:xfrm>
            <a:off x="147674" y="1138613"/>
            <a:ext cx="11522356" cy="501675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In order to run a Node-RED </a:t>
            </a:r>
            <a:r>
              <a:rPr lang="en-MY" sz="2000" b="1" dirty="0">
                <a:solidFill>
                  <a:srgbClr val="002060"/>
                </a:solidFill>
              </a:rPr>
              <a:t>dashboard</a:t>
            </a:r>
            <a:r>
              <a:rPr lang="en-MY" sz="2000" dirty="0">
                <a:solidFill>
                  <a:srgbClr val="002060"/>
                </a:solidFill>
              </a:rPr>
              <a:t>, you need to create a </a:t>
            </a:r>
            <a:r>
              <a:rPr lang="en-MY" sz="2000" b="1" dirty="0">
                <a:solidFill>
                  <a:srgbClr val="002060"/>
                </a:solidFill>
              </a:rPr>
              <a:t>tab</a:t>
            </a:r>
            <a:r>
              <a:rPr lang="en-MY" sz="2000" dirty="0">
                <a:solidFill>
                  <a:srgbClr val="002060"/>
                </a:solidFill>
              </a:rPr>
              <a:t> &amp;</a:t>
            </a:r>
          </a:p>
          <a:p>
            <a:r>
              <a:rPr lang="en-MY" sz="2000" dirty="0">
                <a:solidFill>
                  <a:srgbClr val="002060"/>
                </a:solidFill>
              </a:rPr>
              <a:t>a </a:t>
            </a:r>
            <a:r>
              <a:rPr lang="en-MY" sz="2000" b="1" dirty="0">
                <a:solidFill>
                  <a:srgbClr val="002060"/>
                </a:solidFill>
              </a:rPr>
              <a:t>group</a:t>
            </a:r>
            <a:r>
              <a:rPr lang="en-MY" sz="200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Decide what information that you want to display.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In our case, you should consider: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MY" sz="2000" dirty="0">
                <a:solidFill>
                  <a:srgbClr val="002060"/>
                </a:solidFill>
              </a:rPr>
              <a:t>Classroom : </a:t>
            </a:r>
            <a:r>
              <a:rPr lang="en-MY" sz="2000" b="1" dirty="0">
                <a:solidFill>
                  <a:srgbClr val="002060"/>
                </a:solidFill>
              </a:rPr>
              <a:t>Lab A 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MY" sz="2000" dirty="0">
                <a:solidFill>
                  <a:srgbClr val="002060"/>
                </a:solidFill>
              </a:rPr>
              <a:t>Rack ID: </a:t>
            </a:r>
            <a:r>
              <a:rPr lang="en-MY" sz="2000" b="1" dirty="0">
                <a:solidFill>
                  <a:srgbClr val="002060"/>
                </a:solidFill>
              </a:rPr>
              <a:t>1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MY" sz="2000" dirty="0">
                <a:solidFill>
                  <a:srgbClr val="002060"/>
                </a:solidFill>
              </a:rPr>
              <a:t>Item to visual/display: </a:t>
            </a:r>
            <a:r>
              <a:rPr lang="en-MY" sz="2000" b="1" dirty="0">
                <a:solidFill>
                  <a:srgbClr val="002060"/>
                </a:solidFill>
              </a:rPr>
              <a:t>Temperature &amp; Humidity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Thus,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MY" sz="2000" b="1" dirty="0">
                <a:solidFill>
                  <a:srgbClr val="002060"/>
                </a:solidFill>
              </a:rPr>
              <a:t>Tab = Main Title = Lab 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MY" sz="2000" b="1" dirty="0">
                <a:solidFill>
                  <a:srgbClr val="002060"/>
                </a:solidFill>
              </a:rPr>
              <a:t>Group =  Sub Title = Rack1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FYI, more than 1 group can be hosted by 1 tab.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Your tab can also host group from other tab.</a:t>
            </a:r>
          </a:p>
          <a:p>
            <a:endParaRPr lang="en-MY" sz="2000" dirty="0">
              <a:solidFill>
                <a:srgbClr val="002060"/>
              </a:solidFill>
            </a:endParaRPr>
          </a:p>
          <a:p>
            <a:endParaRPr lang="en-MY" sz="2000" dirty="0">
              <a:solidFill>
                <a:srgbClr val="002060"/>
              </a:solidFill>
            </a:endParaRPr>
          </a:p>
          <a:p>
            <a:pPr lvl="1"/>
            <a:endParaRPr lang="en-MY" sz="2000" dirty="0">
              <a:solidFill>
                <a:srgbClr val="002060"/>
              </a:solidFill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MY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84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18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ADF0-C7FB-C141-A108-F77B53473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52" y="2070231"/>
            <a:ext cx="7978112" cy="43481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197FCA-D68C-7A4B-B8C3-A37C8E84E1A5}"/>
              </a:ext>
            </a:extLst>
          </p:cNvPr>
          <p:cNvSpPr txBox="1"/>
          <p:nvPr/>
        </p:nvSpPr>
        <p:spPr>
          <a:xfrm>
            <a:off x="8582890" y="373124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567523-9F48-6343-A35C-FDC2E00C5593}"/>
              </a:ext>
            </a:extLst>
          </p:cNvPr>
          <p:cNvSpPr/>
          <p:nvPr/>
        </p:nvSpPr>
        <p:spPr>
          <a:xfrm>
            <a:off x="147674" y="1138613"/>
            <a:ext cx="1152235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We need to setup dashboard properties before connecting the gauge/meter node to the flow.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1</a:t>
            </a:r>
            <a:r>
              <a:rPr lang="en-MY" sz="2000" dirty="0">
                <a:solidFill>
                  <a:srgbClr val="002060"/>
                </a:solidFill>
              </a:rPr>
              <a:t>: Click the dropdown </a:t>
            </a:r>
            <a:r>
              <a:rPr lang="en-MY" sz="2000" b="1" dirty="0">
                <a:solidFill>
                  <a:srgbClr val="002060"/>
                </a:solidFill>
              </a:rPr>
              <a:t>Menu</a:t>
            </a:r>
            <a:r>
              <a:rPr lang="en-MY" sz="2000" dirty="0">
                <a:solidFill>
                  <a:srgbClr val="002060"/>
                </a:solidFill>
              </a:rPr>
              <a:t> of Node-RED.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2</a:t>
            </a:r>
            <a:r>
              <a:rPr lang="en-MY" sz="2000" dirty="0">
                <a:solidFill>
                  <a:srgbClr val="002060"/>
                </a:solidFill>
              </a:rPr>
              <a:t>: Click </a:t>
            </a:r>
            <a:r>
              <a:rPr lang="en-MY" sz="2000" b="1" dirty="0">
                <a:solidFill>
                  <a:srgbClr val="002060"/>
                </a:solidFill>
              </a:rPr>
              <a:t>Dashboard</a:t>
            </a:r>
            <a:r>
              <a:rPr lang="en-MY" sz="2000" dirty="0">
                <a:solidFill>
                  <a:srgbClr val="002060"/>
                </a:solidFill>
              </a:rPr>
              <a:t> link.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9AC3-FFCE-3341-8E6A-B5B22C08E861}"/>
              </a:ext>
            </a:extLst>
          </p:cNvPr>
          <p:cNvSpPr txBox="1"/>
          <p:nvPr/>
        </p:nvSpPr>
        <p:spPr>
          <a:xfrm>
            <a:off x="9370402" y="237976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65268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DE4CD-9594-6743-9682-CDB50B458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944" y="2383048"/>
            <a:ext cx="3299589" cy="40177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6592B1-230E-D047-8800-844F245B9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190" y="2383048"/>
            <a:ext cx="3283476" cy="4028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A5D7F-F543-1348-877B-516F6B396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81" y="2393539"/>
            <a:ext cx="3283476" cy="4007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19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567523-9F48-6343-A35C-FDC2E00C5593}"/>
              </a:ext>
            </a:extLst>
          </p:cNvPr>
          <p:cNvSpPr/>
          <p:nvPr/>
        </p:nvSpPr>
        <p:spPr>
          <a:xfrm>
            <a:off x="147674" y="1138613"/>
            <a:ext cx="11522356" cy="25545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3</a:t>
            </a:r>
            <a:r>
              <a:rPr lang="en-MY" sz="2000" dirty="0">
                <a:solidFill>
                  <a:srgbClr val="002060"/>
                </a:solidFill>
              </a:rPr>
              <a:t>: Create a project by clicking           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4</a:t>
            </a:r>
            <a:r>
              <a:rPr lang="en-MY" sz="2000" dirty="0">
                <a:solidFill>
                  <a:srgbClr val="002060"/>
                </a:solidFill>
              </a:rPr>
              <a:t>: Add element in your project by clicking at               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You may edit/update/delete </a:t>
            </a:r>
            <a:r>
              <a:rPr lang="en-MY" sz="2000" b="1" dirty="0">
                <a:solidFill>
                  <a:srgbClr val="002060"/>
                </a:solidFill>
              </a:rPr>
              <a:t>tab</a:t>
            </a:r>
            <a:r>
              <a:rPr lang="en-MY" sz="2000" dirty="0">
                <a:solidFill>
                  <a:srgbClr val="002060"/>
                </a:solidFill>
              </a:rPr>
              <a:t> properties or </a:t>
            </a:r>
            <a:r>
              <a:rPr lang="en-MY" sz="2000" b="1" dirty="0">
                <a:solidFill>
                  <a:srgbClr val="002060"/>
                </a:solidFill>
              </a:rPr>
              <a:t>group</a:t>
            </a:r>
            <a:r>
              <a:rPr lang="en-MY" sz="2000" dirty="0">
                <a:solidFill>
                  <a:srgbClr val="002060"/>
                </a:solidFill>
              </a:rPr>
              <a:t> properties by clicking at             .</a:t>
            </a:r>
          </a:p>
          <a:p>
            <a:pPr lvl="1"/>
            <a:endParaRPr lang="en-MY" sz="2000" dirty="0">
              <a:solidFill>
                <a:srgbClr val="002060"/>
              </a:solidFill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MY" sz="2000" dirty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MY" sz="2000" dirty="0">
              <a:solidFill>
                <a:srgbClr val="002060"/>
              </a:solidFill>
            </a:endParaRPr>
          </a:p>
          <a:p>
            <a:pPr lvl="1"/>
            <a:endParaRPr lang="en-MY" sz="2000" dirty="0">
              <a:solidFill>
                <a:srgbClr val="002060"/>
              </a:solidFill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9AC3-FFCE-3341-8E6A-B5B22C08E861}"/>
              </a:ext>
            </a:extLst>
          </p:cNvPr>
          <p:cNvSpPr txBox="1"/>
          <p:nvPr/>
        </p:nvSpPr>
        <p:spPr>
          <a:xfrm>
            <a:off x="2855591" y="370772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D89B8A-0540-1A4A-92D7-09A5DE06F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915" y="515240"/>
            <a:ext cx="879403" cy="4970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225F03-99DB-704E-B3F1-0DE852276FF8}"/>
              </a:ext>
            </a:extLst>
          </p:cNvPr>
          <p:cNvSpPr txBox="1"/>
          <p:nvPr/>
        </p:nvSpPr>
        <p:spPr>
          <a:xfrm>
            <a:off x="5852677" y="402786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E5628-760B-844C-BA5C-DB492E4DC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067" y="1495195"/>
            <a:ext cx="754322" cy="302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9FF03-9774-5549-9C5C-BF367C3D04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085" y="1178329"/>
            <a:ext cx="541675" cy="302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08066-C7CE-EE47-8FFC-837A540597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4803" y="1765554"/>
            <a:ext cx="621150" cy="31057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82C207F8-F1A9-7A45-89F6-C30DEF6F0977}"/>
              </a:ext>
            </a:extLst>
          </p:cNvPr>
          <p:cNvSpPr/>
          <p:nvPr/>
        </p:nvSpPr>
        <p:spPr>
          <a:xfrm>
            <a:off x="6789365" y="4518411"/>
            <a:ext cx="1243584" cy="47548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9D8567F-54AD-8542-9A41-1E1B68C02D84}"/>
              </a:ext>
            </a:extLst>
          </p:cNvPr>
          <p:cNvSpPr/>
          <p:nvPr/>
        </p:nvSpPr>
        <p:spPr>
          <a:xfrm>
            <a:off x="3143957" y="4518411"/>
            <a:ext cx="1243584" cy="47548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4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E1AD7-002C-BF41-8FEF-F2557C6DF14A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Scenario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474F94-60EC-EB42-8BFB-DC8081EFF1B0}"/>
              </a:ext>
            </a:extLst>
          </p:cNvPr>
          <p:cNvSpPr/>
          <p:nvPr/>
        </p:nvSpPr>
        <p:spPr>
          <a:xfrm>
            <a:off x="147674" y="1138613"/>
            <a:ext cx="11670946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2000" dirty="0">
                <a:solidFill>
                  <a:srgbClr val="002060"/>
                </a:solidFill>
              </a:rPr>
              <a:t>You have been assigned to monitor the temperature and moisture of  a server room. The results can be monitored anywhere. Your system must be able to capture 2 server racks’ temperature and humidity, and also the server room’s temperature and humidity too.</a:t>
            </a:r>
          </a:p>
          <a:p>
            <a:endParaRPr lang="en-MY" sz="2000" u="sng" dirty="0">
              <a:solidFill>
                <a:srgbClr val="002060"/>
              </a:solidFill>
            </a:endParaRPr>
          </a:p>
          <a:p>
            <a:r>
              <a:rPr lang="en-MY" sz="2000" u="sng" dirty="0">
                <a:solidFill>
                  <a:srgbClr val="002060"/>
                </a:solidFill>
                <a:highlight>
                  <a:srgbClr val="FFFF00"/>
                </a:highlight>
              </a:rPr>
              <a:t>Future Project </a:t>
            </a:r>
            <a:r>
              <a:rPr lang="en-MY" sz="2000" dirty="0">
                <a:solidFill>
                  <a:srgbClr val="002060"/>
                </a:solidFill>
                <a:highlight>
                  <a:srgbClr val="FFFF00"/>
                </a:highlight>
              </a:rPr>
              <a:t>&gt;&gt;</a:t>
            </a:r>
            <a:r>
              <a:rPr lang="en-MY" sz="2000" i="1" dirty="0">
                <a:solidFill>
                  <a:srgbClr val="002060"/>
                </a:solidFill>
                <a:highlight>
                  <a:srgbClr val="FFFF00"/>
                </a:highlight>
              </a:rPr>
              <a:t>A notification alarm will be activated if the any of the sensors passes the certain condition, e.g., rack temperature greater than 25°C, or server room’s temp too high… etc. </a:t>
            </a:r>
          </a:p>
        </p:txBody>
      </p:sp>
    </p:spTree>
    <p:extLst>
      <p:ext uri="{BB962C8B-B14F-4D97-AF65-F5344CB8AC3E}">
        <p14:creationId xmlns:p14="http://schemas.microsoft.com/office/powerpoint/2010/main" val="1117795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ABBF66-FE46-554F-8469-48ED8FCAF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6" y="2463403"/>
            <a:ext cx="3318218" cy="4007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20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567523-9F48-6343-A35C-FDC2E00C5593}"/>
              </a:ext>
            </a:extLst>
          </p:cNvPr>
          <p:cNvSpPr/>
          <p:nvPr/>
        </p:nvSpPr>
        <p:spPr>
          <a:xfrm>
            <a:off x="147674" y="1138613"/>
            <a:ext cx="11522356" cy="25545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5</a:t>
            </a:r>
            <a:r>
              <a:rPr lang="en-MY" sz="2000" dirty="0">
                <a:solidFill>
                  <a:srgbClr val="002060"/>
                </a:solidFill>
              </a:rPr>
              <a:t>: Click            to edit the </a:t>
            </a:r>
            <a:r>
              <a:rPr lang="en-MY" sz="2000" b="1" dirty="0">
                <a:solidFill>
                  <a:srgbClr val="002060"/>
                </a:solidFill>
              </a:rPr>
              <a:t>Tab 1 </a:t>
            </a:r>
            <a:r>
              <a:rPr lang="en-MY" sz="2000" dirty="0">
                <a:solidFill>
                  <a:srgbClr val="002060"/>
                </a:solidFill>
              </a:rPr>
              <a:t>name 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6</a:t>
            </a:r>
            <a:r>
              <a:rPr lang="en-MY" sz="2000" dirty="0">
                <a:solidFill>
                  <a:srgbClr val="002060"/>
                </a:solidFill>
              </a:rPr>
              <a:t>: Change </a:t>
            </a:r>
            <a:r>
              <a:rPr lang="en-MY" sz="2000" b="1" dirty="0">
                <a:solidFill>
                  <a:srgbClr val="002060"/>
                </a:solidFill>
              </a:rPr>
              <a:t>Tab 1 </a:t>
            </a:r>
            <a:r>
              <a:rPr lang="en-MY" sz="2000" dirty="0">
                <a:solidFill>
                  <a:srgbClr val="002060"/>
                </a:solidFill>
              </a:rPr>
              <a:t>with </a:t>
            </a:r>
            <a:r>
              <a:rPr lang="en-MY" sz="2000" b="1" dirty="0">
                <a:solidFill>
                  <a:srgbClr val="002060"/>
                </a:solidFill>
              </a:rPr>
              <a:t>Lab A</a:t>
            </a:r>
            <a:r>
              <a:rPr lang="en-MY" sz="2000" dirty="0">
                <a:solidFill>
                  <a:srgbClr val="002060"/>
                </a:solidFill>
              </a:rPr>
              <a:t>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7</a:t>
            </a:r>
            <a:r>
              <a:rPr lang="en-MY" sz="2000" dirty="0">
                <a:solidFill>
                  <a:srgbClr val="002060"/>
                </a:solidFill>
              </a:rPr>
              <a:t>: Next, click              to save the setting.</a:t>
            </a:r>
          </a:p>
          <a:p>
            <a:pPr lvl="1"/>
            <a:endParaRPr lang="en-MY" sz="2000" dirty="0">
              <a:solidFill>
                <a:srgbClr val="002060"/>
              </a:solidFill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MY" sz="2000" dirty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MY" sz="2000" dirty="0">
              <a:solidFill>
                <a:srgbClr val="002060"/>
              </a:solidFill>
            </a:endParaRPr>
          </a:p>
          <a:p>
            <a:pPr lvl="1"/>
            <a:endParaRPr lang="en-MY" sz="2000" dirty="0">
              <a:solidFill>
                <a:srgbClr val="002060"/>
              </a:solidFill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9AC3-FFCE-3341-8E6A-B5B22C08E861}"/>
              </a:ext>
            </a:extLst>
          </p:cNvPr>
          <p:cNvSpPr txBox="1"/>
          <p:nvPr/>
        </p:nvSpPr>
        <p:spPr>
          <a:xfrm>
            <a:off x="2263830" y="406755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225F03-99DB-704E-B3F1-0DE852276FF8}"/>
              </a:ext>
            </a:extLst>
          </p:cNvPr>
          <p:cNvSpPr txBox="1"/>
          <p:nvPr/>
        </p:nvSpPr>
        <p:spPr>
          <a:xfrm>
            <a:off x="6010880" y="4201597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 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3D8391-BB1F-1C4E-81FE-4F0E08D8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05" y="1160642"/>
            <a:ext cx="621150" cy="31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FADFE-D150-5149-84D8-2C2F6A2A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70" y="2461521"/>
            <a:ext cx="4303362" cy="40091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51BC42-0479-8547-AF6C-981A80DC7124}"/>
              </a:ext>
            </a:extLst>
          </p:cNvPr>
          <p:cNvSpPr txBox="1"/>
          <p:nvPr/>
        </p:nvSpPr>
        <p:spPr>
          <a:xfrm>
            <a:off x="5086391" y="362804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4F5E9-9B62-B242-8D32-43AC023E8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544" y="1803843"/>
            <a:ext cx="645328" cy="302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746B6-6F2A-7641-94FF-CA1A9A19B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008" y="2489490"/>
            <a:ext cx="4030831" cy="40073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57A6ED-2F99-3447-A04C-DF2033DB248A}"/>
              </a:ext>
            </a:extLst>
          </p:cNvPr>
          <p:cNvSpPr txBox="1"/>
          <p:nvPr/>
        </p:nvSpPr>
        <p:spPr>
          <a:xfrm>
            <a:off x="11547267" y="253307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S7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AD62FCF-1B22-CF4E-A3C7-65B61D5878D5}"/>
              </a:ext>
            </a:extLst>
          </p:cNvPr>
          <p:cNvSpPr/>
          <p:nvPr/>
        </p:nvSpPr>
        <p:spPr>
          <a:xfrm>
            <a:off x="7331968" y="4556461"/>
            <a:ext cx="1243584" cy="47548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E8D3825-CC1E-9448-AD43-E061A8C6688B}"/>
              </a:ext>
            </a:extLst>
          </p:cNvPr>
          <p:cNvSpPr/>
          <p:nvPr/>
        </p:nvSpPr>
        <p:spPr>
          <a:xfrm>
            <a:off x="2601472" y="4556461"/>
            <a:ext cx="1243584" cy="47548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410DF92-9550-A142-A8AC-C0AC93489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88" y="2153113"/>
            <a:ext cx="3355045" cy="40324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A4AE91-930C-9C4B-A380-8C9EFE96C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794" y="2197003"/>
            <a:ext cx="4225900" cy="400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8EE57-7E59-7F49-970D-9102FAF64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45" y="2176330"/>
            <a:ext cx="2583155" cy="4009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21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567523-9F48-6343-A35C-FDC2E00C5593}"/>
              </a:ext>
            </a:extLst>
          </p:cNvPr>
          <p:cNvSpPr/>
          <p:nvPr/>
        </p:nvSpPr>
        <p:spPr>
          <a:xfrm>
            <a:off x="147674" y="1138613"/>
            <a:ext cx="11522356" cy="28623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8</a:t>
            </a:r>
            <a:r>
              <a:rPr lang="en-MY" sz="2000" dirty="0">
                <a:solidFill>
                  <a:srgbClr val="002060"/>
                </a:solidFill>
              </a:rPr>
              <a:t>: Click </a:t>
            </a:r>
            <a:r>
              <a:rPr lang="en-MY" sz="2000" b="1" dirty="0">
                <a:solidFill>
                  <a:srgbClr val="002060"/>
                </a:solidFill>
              </a:rPr>
              <a:t>edit</a:t>
            </a:r>
            <a:r>
              <a:rPr lang="en-MY" sz="2000" dirty="0">
                <a:solidFill>
                  <a:srgbClr val="002060"/>
                </a:solidFill>
              </a:rPr>
              <a:t> tab at </a:t>
            </a:r>
            <a:r>
              <a:rPr lang="en-MY" sz="2000" b="1" dirty="0">
                <a:solidFill>
                  <a:srgbClr val="002060"/>
                </a:solidFill>
              </a:rPr>
              <a:t>Group 1</a:t>
            </a:r>
            <a:r>
              <a:rPr lang="en-MY" sz="200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9</a:t>
            </a:r>
            <a:r>
              <a:rPr lang="en-MY" sz="2000" dirty="0">
                <a:solidFill>
                  <a:srgbClr val="002060"/>
                </a:solidFill>
              </a:rPr>
              <a:t>: Change </a:t>
            </a:r>
            <a:r>
              <a:rPr lang="en-MY" sz="2000" b="1" dirty="0">
                <a:solidFill>
                  <a:srgbClr val="002060"/>
                </a:solidFill>
              </a:rPr>
              <a:t>Group 1</a:t>
            </a:r>
            <a:r>
              <a:rPr lang="en-MY" sz="2000" dirty="0">
                <a:solidFill>
                  <a:srgbClr val="002060"/>
                </a:solidFill>
              </a:rPr>
              <a:t> to </a:t>
            </a:r>
            <a:r>
              <a:rPr lang="en-MY" sz="2000" b="1" dirty="0">
                <a:solidFill>
                  <a:srgbClr val="002060"/>
                </a:solidFill>
              </a:rPr>
              <a:t>Rack 1.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10</a:t>
            </a:r>
            <a:r>
              <a:rPr lang="en-MY" sz="2000" dirty="0">
                <a:solidFill>
                  <a:srgbClr val="002060"/>
                </a:solidFill>
              </a:rPr>
              <a:t>: Click </a:t>
            </a:r>
            <a:r>
              <a:rPr lang="en-MY" sz="2000" b="1" dirty="0">
                <a:solidFill>
                  <a:srgbClr val="002060"/>
                </a:solidFill>
              </a:rPr>
              <a:t>Update</a:t>
            </a:r>
            <a:r>
              <a:rPr lang="en-MY" sz="2000" dirty="0">
                <a:solidFill>
                  <a:srgbClr val="002060"/>
                </a:solidFill>
              </a:rPr>
              <a:t> tab to save the setting..</a:t>
            </a:r>
          </a:p>
          <a:p>
            <a:endParaRPr lang="en-MY" sz="2000" dirty="0">
              <a:solidFill>
                <a:srgbClr val="002060"/>
              </a:solidFill>
            </a:endParaRPr>
          </a:p>
          <a:p>
            <a:pPr lvl="1"/>
            <a:endParaRPr lang="en-MY" sz="2000" dirty="0">
              <a:solidFill>
                <a:srgbClr val="002060"/>
              </a:solidFill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MY" sz="2000" dirty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MY" sz="2000" dirty="0">
              <a:solidFill>
                <a:srgbClr val="002060"/>
              </a:solidFill>
            </a:endParaRPr>
          </a:p>
          <a:p>
            <a:pPr lvl="1"/>
            <a:endParaRPr lang="en-MY" sz="2000" dirty="0">
              <a:solidFill>
                <a:srgbClr val="002060"/>
              </a:solidFill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9AC3-FFCE-3341-8E6A-B5B22C08E861}"/>
              </a:ext>
            </a:extLst>
          </p:cNvPr>
          <p:cNvSpPr txBox="1"/>
          <p:nvPr/>
        </p:nvSpPr>
        <p:spPr>
          <a:xfrm>
            <a:off x="2488386" y="370044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1BC42-0479-8547-AF6C-981A80DC7124}"/>
              </a:ext>
            </a:extLst>
          </p:cNvPr>
          <p:cNvSpPr txBox="1"/>
          <p:nvPr/>
        </p:nvSpPr>
        <p:spPr>
          <a:xfrm>
            <a:off x="4842551" y="338899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S9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7B16B97-29C9-794E-B0D8-5278BF201C51}"/>
              </a:ext>
            </a:extLst>
          </p:cNvPr>
          <p:cNvSpPr/>
          <p:nvPr/>
        </p:nvSpPr>
        <p:spPr>
          <a:xfrm>
            <a:off x="7212201" y="4463849"/>
            <a:ext cx="1243584" cy="47548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D498EF73-63A6-D042-9818-1DB2DBAC191D}"/>
              </a:ext>
            </a:extLst>
          </p:cNvPr>
          <p:cNvSpPr/>
          <p:nvPr/>
        </p:nvSpPr>
        <p:spPr>
          <a:xfrm>
            <a:off x="2481705" y="4463849"/>
            <a:ext cx="1243584" cy="47548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340D28-EE35-8F43-B9BD-C18CC1339AEE}"/>
              </a:ext>
            </a:extLst>
          </p:cNvPr>
          <p:cNvSpPr txBox="1"/>
          <p:nvPr/>
        </p:nvSpPr>
        <p:spPr>
          <a:xfrm>
            <a:off x="7051656" y="230005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S10</a:t>
            </a:r>
          </a:p>
        </p:txBody>
      </p:sp>
    </p:spTree>
    <p:extLst>
      <p:ext uri="{BB962C8B-B14F-4D97-AF65-F5344CB8AC3E}">
        <p14:creationId xmlns:p14="http://schemas.microsoft.com/office/powerpoint/2010/main" val="187370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22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567523-9F48-6343-A35C-FDC2E00C5593}"/>
              </a:ext>
            </a:extLst>
          </p:cNvPr>
          <p:cNvSpPr/>
          <p:nvPr/>
        </p:nvSpPr>
        <p:spPr>
          <a:xfrm>
            <a:off x="147674" y="1138613"/>
            <a:ext cx="11522356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11</a:t>
            </a:r>
            <a:r>
              <a:rPr lang="en-MY" sz="2000" dirty="0">
                <a:solidFill>
                  <a:srgbClr val="002060"/>
                </a:solidFill>
              </a:rPr>
              <a:t>: Now, add  2 gauges from dashboard palette.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12</a:t>
            </a:r>
            <a:r>
              <a:rPr lang="en-MY" sz="2000" dirty="0">
                <a:solidFill>
                  <a:srgbClr val="002060"/>
                </a:solidFill>
              </a:rPr>
              <a:t>: Wire each gauge to </a:t>
            </a:r>
            <a:r>
              <a:rPr lang="en-MY" sz="2000" b="1" dirty="0" err="1">
                <a:solidFill>
                  <a:srgbClr val="002060"/>
                </a:solidFill>
              </a:rPr>
              <a:t>labA</a:t>
            </a:r>
            <a:r>
              <a:rPr lang="en-MY" sz="2000" b="1" dirty="0">
                <a:solidFill>
                  <a:srgbClr val="002060"/>
                </a:solidFill>
              </a:rPr>
              <a:t>/rack1/temp</a:t>
            </a:r>
            <a:r>
              <a:rPr lang="en-MY" sz="2000" dirty="0">
                <a:solidFill>
                  <a:srgbClr val="002060"/>
                </a:solidFill>
              </a:rPr>
              <a:t> &amp; </a:t>
            </a:r>
            <a:r>
              <a:rPr lang="en-MY" sz="2000" b="1" dirty="0" err="1">
                <a:solidFill>
                  <a:srgbClr val="002060"/>
                </a:solidFill>
              </a:rPr>
              <a:t>labA</a:t>
            </a:r>
            <a:r>
              <a:rPr lang="en-MY" sz="2000" b="1" dirty="0">
                <a:solidFill>
                  <a:srgbClr val="002060"/>
                </a:solidFill>
              </a:rPr>
              <a:t>/rack1/humid</a:t>
            </a:r>
            <a:r>
              <a:rPr lang="en-MY" sz="2000" dirty="0">
                <a:solidFill>
                  <a:srgbClr val="002060"/>
                </a:solidFill>
              </a:rPr>
              <a:t> respectively.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Any of dashboard palette must be configured into its specific tab &amp; group.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The chances of your node appears in different tab will happen when you mistakenly mapped the groups &amp; tabs.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BDCDD0-3E46-C04A-8FDC-0FA383CD3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08" y="2452721"/>
            <a:ext cx="7420660" cy="4027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B8C55A-C05C-FE43-AE9D-B64ECDACA288}"/>
              </a:ext>
            </a:extLst>
          </p:cNvPr>
          <p:cNvSpPr txBox="1"/>
          <p:nvPr/>
        </p:nvSpPr>
        <p:spPr>
          <a:xfrm>
            <a:off x="8188161" y="428202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S11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5A5374-51B7-C243-8E1D-2A897DD5DA7A}"/>
              </a:ext>
            </a:extLst>
          </p:cNvPr>
          <p:cNvCxnSpPr>
            <a:cxnSpLocks/>
          </p:cNvCxnSpPr>
          <p:nvPr/>
        </p:nvCxnSpPr>
        <p:spPr>
          <a:xfrm flipH="1" flipV="1">
            <a:off x="7400323" y="3768314"/>
            <a:ext cx="787838" cy="70836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A89FBE-6DC0-924E-9989-5FAC266EFC1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280951" y="4466694"/>
            <a:ext cx="907210" cy="53368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6DEBDE-6832-4B4C-A84B-98F7E03A00B3}"/>
              </a:ext>
            </a:extLst>
          </p:cNvPr>
          <p:cNvCxnSpPr>
            <a:cxnSpLocks/>
          </p:cNvCxnSpPr>
          <p:nvPr/>
        </p:nvCxnSpPr>
        <p:spPr>
          <a:xfrm flipV="1">
            <a:off x="5662974" y="3883297"/>
            <a:ext cx="555592" cy="139499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ECFE7A-E2DE-3F48-891C-FAE1BC50C2EE}"/>
              </a:ext>
            </a:extLst>
          </p:cNvPr>
          <p:cNvCxnSpPr>
            <a:cxnSpLocks/>
          </p:cNvCxnSpPr>
          <p:nvPr/>
        </p:nvCxnSpPr>
        <p:spPr>
          <a:xfrm flipV="1">
            <a:off x="5662974" y="4733539"/>
            <a:ext cx="550380" cy="5447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C84D79-A1AB-664C-8B23-F5D493E3E330}"/>
              </a:ext>
            </a:extLst>
          </p:cNvPr>
          <p:cNvSpPr txBox="1"/>
          <p:nvPr/>
        </p:nvSpPr>
        <p:spPr>
          <a:xfrm>
            <a:off x="5261757" y="522723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S12</a:t>
            </a:r>
          </a:p>
        </p:txBody>
      </p:sp>
    </p:spTree>
    <p:extLst>
      <p:ext uri="{BB962C8B-B14F-4D97-AF65-F5344CB8AC3E}">
        <p14:creationId xmlns:p14="http://schemas.microsoft.com/office/powerpoint/2010/main" val="2763548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23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567523-9F48-6343-A35C-FDC2E00C5593}"/>
              </a:ext>
            </a:extLst>
          </p:cNvPr>
          <p:cNvSpPr/>
          <p:nvPr/>
        </p:nvSpPr>
        <p:spPr>
          <a:xfrm>
            <a:off x="147673" y="1138613"/>
            <a:ext cx="11310035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2000" b="1" u="sng" dirty="0">
                <a:solidFill>
                  <a:srgbClr val="002060"/>
                </a:solidFill>
              </a:rPr>
              <a:t>Configuration of Gauges.</a:t>
            </a:r>
            <a:r>
              <a:rPr lang="en-MY" sz="2000" dirty="0">
                <a:solidFill>
                  <a:srgbClr val="002060"/>
                </a:solidFill>
              </a:rPr>
              <a:t>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13</a:t>
            </a:r>
            <a:r>
              <a:rPr lang="en-MY" sz="2000" dirty="0">
                <a:solidFill>
                  <a:srgbClr val="002060"/>
                </a:solidFill>
              </a:rPr>
              <a:t>: Double click gauge connected to </a:t>
            </a:r>
            <a:r>
              <a:rPr lang="en-MY" sz="2000" b="1" dirty="0" err="1">
                <a:solidFill>
                  <a:srgbClr val="002060"/>
                </a:solidFill>
              </a:rPr>
              <a:t>labA</a:t>
            </a:r>
            <a:r>
              <a:rPr lang="en-MY" sz="2000" b="1" dirty="0">
                <a:solidFill>
                  <a:srgbClr val="002060"/>
                </a:solidFill>
              </a:rPr>
              <a:t>/rack1/temp</a:t>
            </a:r>
            <a:r>
              <a:rPr lang="en-MY" sz="200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19</a:t>
            </a:r>
            <a:r>
              <a:rPr lang="en-MY" sz="2000" dirty="0">
                <a:solidFill>
                  <a:srgbClr val="002060"/>
                </a:solidFill>
              </a:rPr>
              <a:t>: Double click gauge connected to </a:t>
            </a:r>
            <a:r>
              <a:rPr lang="en-MY" sz="2000" b="1" dirty="0" err="1">
                <a:solidFill>
                  <a:srgbClr val="002060"/>
                </a:solidFill>
              </a:rPr>
              <a:t>labA</a:t>
            </a:r>
            <a:r>
              <a:rPr lang="en-MY" sz="2000" b="1" dirty="0">
                <a:solidFill>
                  <a:srgbClr val="002060"/>
                </a:solidFill>
              </a:rPr>
              <a:t>/rack1/humid</a:t>
            </a:r>
            <a:r>
              <a:rPr lang="en-MY" sz="200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FF0000"/>
                </a:solidFill>
              </a:rPr>
              <a:t>**</a:t>
            </a:r>
            <a:r>
              <a:rPr lang="en-MY" sz="2000" dirty="0">
                <a:solidFill>
                  <a:srgbClr val="002060"/>
                </a:solidFill>
              </a:rPr>
              <a:t>Item to change.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47DA7-DE8B-3B46-8295-052ECA71A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59" y="2330918"/>
            <a:ext cx="5865131" cy="3388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DA912E-86A4-6D45-9DA8-C66D8F6DDF6A}"/>
              </a:ext>
            </a:extLst>
          </p:cNvPr>
          <p:cNvSpPr txBox="1"/>
          <p:nvPr/>
        </p:nvSpPr>
        <p:spPr>
          <a:xfrm>
            <a:off x="5518336" y="518973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D99388-B415-B840-97C9-D6737295E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192" y="553091"/>
            <a:ext cx="4043032" cy="5886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2BB4C-CD93-2F45-BADC-4CCFC9D26DC2}"/>
              </a:ext>
            </a:extLst>
          </p:cNvPr>
          <p:cNvSpPr txBox="1"/>
          <p:nvPr/>
        </p:nvSpPr>
        <p:spPr>
          <a:xfrm>
            <a:off x="7571137" y="39258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C75901-3CA2-704F-B44B-495CCDE5DDBC}"/>
              </a:ext>
            </a:extLst>
          </p:cNvPr>
          <p:cNvSpPr txBox="1"/>
          <p:nvPr/>
        </p:nvSpPr>
        <p:spPr>
          <a:xfrm>
            <a:off x="7571137" y="35575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2768F7-9A40-F140-AD9B-037A0ED49EB9}"/>
              </a:ext>
            </a:extLst>
          </p:cNvPr>
          <p:cNvSpPr txBox="1"/>
          <p:nvPr/>
        </p:nvSpPr>
        <p:spPr>
          <a:xfrm>
            <a:off x="7571137" y="28463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08E8A-082B-C241-A97A-51C1739E6750}"/>
              </a:ext>
            </a:extLst>
          </p:cNvPr>
          <p:cNvSpPr txBox="1"/>
          <p:nvPr/>
        </p:nvSpPr>
        <p:spPr>
          <a:xfrm>
            <a:off x="7571137" y="17160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FDD7B5-61C2-2640-AA61-E3858714DB32}"/>
              </a:ext>
            </a:extLst>
          </p:cNvPr>
          <p:cNvSpPr txBox="1"/>
          <p:nvPr/>
        </p:nvSpPr>
        <p:spPr>
          <a:xfrm>
            <a:off x="5518336" y="322123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S13</a:t>
            </a:r>
          </a:p>
        </p:txBody>
      </p:sp>
    </p:spTree>
    <p:extLst>
      <p:ext uri="{BB962C8B-B14F-4D97-AF65-F5344CB8AC3E}">
        <p14:creationId xmlns:p14="http://schemas.microsoft.com/office/powerpoint/2010/main" val="341183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24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CABB5B-7C05-FA4C-ADF2-112583C1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184" y="520004"/>
            <a:ext cx="4220647" cy="60760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C37FB0-8A8B-DE4D-9F31-510B4911890F}"/>
              </a:ext>
            </a:extLst>
          </p:cNvPr>
          <p:cNvSpPr/>
          <p:nvPr/>
        </p:nvSpPr>
        <p:spPr>
          <a:xfrm>
            <a:off x="147673" y="1138613"/>
            <a:ext cx="11310035" cy="31700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2000" b="1" u="sng" dirty="0">
                <a:solidFill>
                  <a:srgbClr val="002060"/>
                </a:solidFill>
              </a:rPr>
              <a:t>Update Temperature Gauge Properties.</a:t>
            </a:r>
            <a:endParaRPr lang="en-MY" sz="2000" b="1" u="sng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14</a:t>
            </a:r>
            <a:r>
              <a:rPr lang="en-MY" sz="2000" dirty="0">
                <a:solidFill>
                  <a:srgbClr val="002060"/>
                </a:solidFill>
              </a:rPr>
              <a:t>: Click textbox at                   . Change </a:t>
            </a:r>
            <a:r>
              <a:rPr lang="en-MY" sz="2000" b="1" dirty="0">
                <a:solidFill>
                  <a:srgbClr val="002060"/>
                </a:solidFill>
              </a:rPr>
              <a:t>[unassigned] Group 1 </a:t>
            </a:r>
          </a:p>
          <a:p>
            <a:r>
              <a:rPr lang="en-MY" sz="2000" dirty="0">
                <a:solidFill>
                  <a:srgbClr val="002060"/>
                </a:solidFill>
              </a:rPr>
              <a:t>to</a:t>
            </a:r>
            <a:r>
              <a:rPr lang="en-MY" sz="2000" b="1" dirty="0">
                <a:solidFill>
                  <a:srgbClr val="002060"/>
                </a:solidFill>
              </a:rPr>
              <a:t> </a:t>
            </a:r>
            <a:r>
              <a:rPr lang="en-MY" sz="2000" dirty="0">
                <a:solidFill>
                  <a:srgbClr val="002060"/>
                </a:solidFill>
              </a:rPr>
              <a:t>select </a:t>
            </a:r>
            <a:r>
              <a:rPr lang="en-MY" sz="2000" b="1" dirty="0">
                <a:solidFill>
                  <a:srgbClr val="002060"/>
                </a:solidFill>
              </a:rPr>
              <a:t>[Lab A] Rack 1</a:t>
            </a:r>
            <a:r>
              <a:rPr lang="en-MY" sz="200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endParaRPr lang="en-MY" sz="2000" dirty="0">
              <a:solidFill>
                <a:srgbClr val="002060"/>
              </a:solidFill>
            </a:endParaRPr>
          </a:p>
          <a:p>
            <a:endParaRPr lang="en-MY" sz="2000" dirty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15</a:t>
            </a:r>
            <a:r>
              <a:rPr lang="en-MY" sz="2000" dirty="0">
                <a:solidFill>
                  <a:srgbClr val="002060"/>
                </a:solidFill>
              </a:rPr>
              <a:t>: Change text </a:t>
            </a:r>
            <a:r>
              <a:rPr lang="en-MY" sz="2000" b="1" dirty="0">
                <a:solidFill>
                  <a:srgbClr val="002060"/>
                </a:solidFill>
              </a:rPr>
              <a:t>gauge</a:t>
            </a:r>
            <a:r>
              <a:rPr lang="en-MY" sz="2000" dirty="0">
                <a:solidFill>
                  <a:srgbClr val="002060"/>
                </a:solidFill>
              </a:rPr>
              <a:t> to </a:t>
            </a:r>
            <a:r>
              <a:rPr lang="en-MY" sz="2000" b="1" dirty="0">
                <a:solidFill>
                  <a:srgbClr val="002060"/>
                </a:solidFill>
              </a:rPr>
              <a:t>Temperature</a:t>
            </a:r>
            <a:r>
              <a:rPr lang="en-MY" sz="2000" dirty="0">
                <a:solidFill>
                  <a:srgbClr val="002060"/>
                </a:solidFill>
              </a:rPr>
              <a:t> at                 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16</a:t>
            </a:r>
            <a:r>
              <a:rPr lang="en-MY" sz="2000" dirty="0">
                <a:solidFill>
                  <a:srgbClr val="002060"/>
                </a:solidFill>
              </a:rPr>
              <a:t>: Replace </a:t>
            </a:r>
            <a:r>
              <a:rPr lang="en-MY" sz="2000" b="1" dirty="0">
                <a:solidFill>
                  <a:srgbClr val="002060"/>
                </a:solidFill>
              </a:rPr>
              <a:t>units</a:t>
            </a:r>
            <a:r>
              <a:rPr lang="en-MY" sz="2000" dirty="0">
                <a:solidFill>
                  <a:srgbClr val="002060"/>
                </a:solidFill>
              </a:rPr>
              <a:t> with </a:t>
            </a:r>
            <a:r>
              <a:rPr lang="en-MY" sz="2000" b="1" dirty="0">
                <a:solidFill>
                  <a:srgbClr val="002060"/>
                </a:solidFill>
              </a:rPr>
              <a:t>° C</a:t>
            </a:r>
            <a:r>
              <a:rPr lang="en-MY" sz="2000" dirty="0">
                <a:solidFill>
                  <a:srgbClr val="002060"/>
                </a:solidFill>
              </a:rPr>
              <a:t> (you may copy </a:t>
            </a:r>
            <a:r>
              <a:rPr lang="en-MY" sz="2000" b="1" dirty="0">
                <a:solidFill>
                  <a:srgbClr val="002060"/>
                </a:solidFill>
              </a:rPr>
              <a:t>°</a:t>
            </a:r>
            <a:r>
              <a:rPr lang="en-MY" sz="2000" dirty="0">
                <a:solidFill>
                  <a:srgbClr val="002060"/>
                </a:solidFill>
              </a:rPr>
              <a:t> here).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17</a:t>
            </a:r>
            <a:r>
              <a:rPr lang="en-MY" sz="2000" dirty="0">
                <a:solidFill>
                  <a:srgbClr val="002060"/>
                </a:solidFill>
              </a:rPr>
              <a:t>: Replace maximum range </a:t>
            </a:r>
            <a:r>
              <a:rPr lang="en-MY" sz="2000" b="1" dirty="0">
                <a:solidFill>
                  <a:srgbClr val="002060"/>
                </a:solidFill>
              </a:rPr>
              <a:t>10</a:t>
            </a:r>
            <a:r>
              <a:rPr lang="en-MY" sz="2000" dirty="0">
                <a:solidFill>
                  <a:srgbClr val="002060"/>
                </a:solidFill>
              </a:rPr>
              <a:t> with </a:t>
            </a:r>
            <a:r>
              <a:rPr lang="en-MY" sz="2000" b="1" dirty="0">
                <a:solidFill>
                  <a:srgbClr val="002060"/>
                </a:solidFill>
              </a:rPr>
              <a:t>50</a:t>
            </a:r>
            <a:r>
              <a:rPr lang="en-MY" sz="2000" dirty="0">
                <a:solidFill>
                  <a:srgbClr val="002060"/>
                </a:solidFill>
              </a:rPr>
              <a:t>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DHT11’s range is between </a:t>
            </a:r>
            <a:r>
              <a:rPr lang="en-MY" sz="2000" b="1" dirty="0">
                <a:solidFill>
                  <a:srgbClr val="002060"/>
                </a:solidFill>
              </a:rPr>
              <a:t>0° C to 50° C</a:t>
            </a:r>
            <a:r>
              <a:rPr lang="en-MY" sz="200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18</a:t>
            </a:r>
            <a:r>
              <a:rPr lang="en-MY" sz="2000" dirty="0">
                <a:solidFill>
                  <a:srgbClr val="002060"/>
                </a:solidFill>
              </a:rPr>
              <a:t>: Click             upon completion. </a:t>
            </a:r>
            <a:r>
              <a:rPr lang="en-MY" sz="2000" dirty="0">
                <a:solidFill>
                  <a:srgbClr val="FF0000"/>
                </a:solidFill>
              </a:rPr>
              <a:t>**</a:t>
            </a:r>
            <a:r>
              <a:rPr lang="en-MY" sz="2000" dirty="0">
                <a:solidFill>
                  <a:srgbClr val="002060"/>
                </a:solidFill>
              </a:rPr>
              <a:t>Item to change.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382B760-A7E5-A848-A7D6-9E6254FE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022" y="1848293"/>
            <a:ext cx="3881578" cy="8361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7B7868-6FDE-F64C-A8D5-33BA65B841BD}"/>
              </a:ext>
            </a:extLst>
          </p:cNvPr>
          <p:cNvSpPr txBox="1"/>
          <p:nvPr/>
        </p:nvSpPr>
        <p:spPr>
          <a:xfrm>
            <a:off x="9524279" y="168483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S14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DFD5D7-8042-EB40-97F4-20E86B679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0" y="1481526"/>
            <a:ext cx="965200" cy="3429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26FE59-F16C-724E-8B81-7BF439314C9A}"/>
              </a:ext>
            </a:extLst>
          </p:cNvPr>
          <p:cNvSpPr txBox="1"/>
          <p:nvPr/>
        </p:nvSpPr>
        <p:spPr>
          <a:xfrm>
            <a:off x="9335346" y="281614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58F89D-1294-B04D-BD46-F5D8CED474B4}"/>
              </a:ext>
            </a:extLst>
          </p:cNvPr>
          <p:cNvSpPr txBox="1"/>
          <p:nvPr/>
        </p:nvSpPr>
        <p:spPr>
          <a:xfrm>
            <a:off x="8801225" y="357813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S16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6E68C3-1229-2148-9E56-6C4B36D64ECA}"/>
              </a:ext>
            </a:extLst>
          </p:cNvPr>
          <p:cNvSpPr txBox="1"/>
          <p:nvPr/>
        </p:nvSpPr>
        <p:spPr>
          <a:xfrm>
            <a:off x="10135376" y="396248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S17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6A7803F-FF64-D745-A636-B10EA7A25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754" y="3911396"/>
            <a:ext cx="616375" cy="3548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60BAA16-B5AD-A944-A195-2B5D73C6EECD}"/>
              </a:ext>
            </a:extLst>
          </p:cNvPr>
          <p:cNvSpPr txBox="1"/>
          <p:nvPr/>
        </p:nvSpPr>
        <p:spPr>
          <a:xfrm>
            <a:off x="10669497" y="65074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S18</a:t>
            </a:r>
          </a:p>
        </p:txBody>
      </p:sp>
    </p:spTree>
    <p:extLst>
      <p:ext uri="{BB962C8B-B14F-4D97-AF65-F5344CB8AC3E}">
        <p14:creationId xmlns:p14="http://schemas.microsoft.com/office/powerpoint/2010/main" val="5635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6A07C7F-7ED4-4743-975C-73A1F88E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54" y="518461"/>
            <a:ext cx="4229004" cy="6076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25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C37FB0-8A8B-DE4D-9F31-510B4911890F}"/>
              </a:ext>
            </a:extLst>
          </p:cNvPr>
          <p:cNvSpPr/>
          <p:nvPr/>
        </p:nvSpPr>
        <p:spPr>
          <a:xfrm>
            <a:off x="147673" y="1138613"/>
            <a:ext cx="11310035" cy="40934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2000" b="1" u="sng" dirty="0">
                <a:solidFill>
                  <a:srgbClr val="002060"/>
                </a:solidFill>
              </a:rPr>
              <a:t>Update Humidity Gauge Properties.</a:t>
            </a:r>
            <a:endParaRPr lang="en-MY" sz="2000" b="1" u="sng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20</a:t>
            </a:r>
            <a:r>
              <a:rPr lang="en-MY" sz="2000" dirty="0">
                <a:solidFill>
                  <a:srgbClr val="002060"/>
                </a:solidFill>
              </a:rPr>
              <a:t>: Click textbox at                   . Change </a:t>
            </a:r>
            <a:r>
              <a:rPr lang="en-MY" sz="2000" b="1" dirty="0">
                <a:solidFill>
                  <a:srgbClr val="002060"/>
                </a:solidFill>
              </a:rPr>
              <a:t>[unassigned] Group 1 </a:t>
            </a:r>
          </a:p>
          <a:p>
            <a:r>
              <a:rPr lang="en-MY" sz="2000" dirty="0">
                <a:solidFill>
                  <a:srgbClr val="002060"/>
                </a:solidFill>
              </a:rPr>
              <a:t>to</a:t>
            </a:r>
            <a:r>
              <a:rPr lang="en-MY" sz="2000" b="1" dirty="0">
                <a:solidFill>
                  <a:srgbClr val="002060"/>
                </a:solidFill>
              </a:rPr>
              <a:t> </a:t>
            </a:r>
            <a:r>
              <a:rPr lang="en-MY" sz="2000" dirty="0">
                <a:solidFill>
                  <a:srgbClr val="002060"/>
                </a:solidFill>
              </a:rPr>
              <a:t>select </a:t>
            </a:r>
            <a:r>
              <a:rPr lang="en-MY" sz="2000" b="1" dirty="0">
                <a:solidFill>
                  <a:srgbClr val="002060"/>
                </a:solidFill>
              </a:rPr>
              <a:t>[Lab A] Rack 1</a:t>
            </a:r>
            <a:r>
              <a:rPr lang="en-MY" sz="200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endParaRPr lang="en-MY" sz="2000" dirty="0">
              <a:solidFill>
                <a:srgbClr val="002060"/>
              </a:solidFill>
            </a:endParaRPr>
          </a:p>
          <a:p>
            <a:endParaRPr lang="en-MY" sz="2000" dirty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21</a:t>
            </a:r>
            <a:r>
              <a:rPr lang="en-MY" sz="2000" dirty="0">
                <a:solidFill>
                  <a:srgbClr val="002060"/>
                </a:solidFill>
              </a:rPr>
              <a:t>: Change text </a:t>
            </a:r>
            <a:r>
              <a:rPr lang="en-MY" sz="2000" b="1" dirty="0">
                <a:solidFill>
                  <a:srgbClr val="002060"/>
                </a:solidFill>
              </a:rPr>
              <a:t>gauge</a:t>
            </a:r>
            <a:r>
              <a:rPr lang="en-MY" sz="2000" dirty="0">
                <a:solidFill>
                  <a:srgbClr val="002060"/>
                </a:solidFill>
              </a:rPr>
              <a:t> to </a:t>
            </a:r>
            <a:r>
              <a:rPr lang="en-MY" sz="2000" b="1" dirty="0">
                <a:solidFill>
                  <a:srgbClr val="002060"/>
                </a:solidFill>
              </a:rPr>
              <a:t>Temperature</a:t>
            </a:r>
            <a:r>
              <a:rPr lang="en-MY" sz="2000" dirty="0">
                <a:solidFill>
                  <a:srgbClr val="002060"/>
                </a:solidFill>
              </a:rPr>
              <a:t> at                 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22</a:t>
            </a:r>
            <a:r>
              <a:rPr lang="en-MY" sz="2000" dirty="0">
                <a:solidFill>
                  <a:srgbClr val="002060"/>
                </a:solidFill>
              </a:rPr>
              <a:t>: Replace </a:t>
            </a:r>
            <a:r>
              <a:rPr lang="en-MY" sz="2000" b="1" dirty="0">
                <a:solidFill>
                  <a:srgbClr val="002060"/>
                </a:solidFill>
              </a:rPr>
              <a:t>units</a:t>
            </a:r>
            <a:r>
              <a:rPr lang="en-MY" sz="2000" dirty="0">
                <a:solidFill>
                  <a:srgbClr val="002060"/>
                </a:solidFill>
              </a:rPr>
              <a:t> with </a:t>
            </a:r>
            <a:r>
              <a:rPr lang="en-MY" sz="2000" b="1" dirty="0">
                <a:solidFill>
                  <a:srgbClr val="002060"/>
                </a:solidFill>
              </a:rPr>
              <a:t>° C</a:t>
            </a:r>
            <a:r>
              <a:rPr lang="en-MY" sz="2000" dirty="0">
                <a:solidFill>
                  <a:srgbClr val="002060"/>
                </a:solidFill>
              </a:rPr>
              <a:t> (you may copy </a:t>
            </a:r>
            <a:r>
              <a:rPr lang="en-MY" sz="2000" b="1" dirty="0">
                <a:solidFill>
                  <a:srgbClr val="002060"/>
                </a:solidFill>
              </a:rPr>
              <a:t>°</a:t>
            </a:r>
            <a:r>
              <a:rPr lang="en-MY" sz="2000" dirty="0">
                <a:solidFill>
                  <a:srgbClr val="002060"/>
                </a:solidFill>
              </a:rPr>
              <a:t> here).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23</a:t>
            </a:r>
            <a:r>
              <a:rPr lang="en-MY" sz="2000" dirty="0">
                <a:solidFill>
                  <a:srgbClr val="002060"/>
                </a:solidFill>
              </a:rPr>
              <a:t>: Replace maximum range </a:t>
            </a:r>
            <a:r>
              <a:rPr lang="en-MY" sz="2000" b="1" dirty="0">
                <a:solidFill>
                  <a:srgbClr val="002060"/>
                </a:solidFill>
              </a:rPr>
              <a:t>10</a:t>
            </a:r>
            <a:r>
              <a:rPr lang="en-MY" sz="2000" dirty="0">
                <a:solidFill>
                  <a:srgbClr val="002060"/>
                </a:solidFill>
              </a:rPr>
              <a:t> with </a:t>
            </a:r>
            <a:r>
              <a:rPr lang="en-MY" sz="2000" b="1" dirty="0">
                <a:solidFill>
                  <a:srgbClr val="002060"/>
                </a:solidFill>
              </a:rPr>
              <a:t>50</a:t>
            </a:r>
            <a:r>
              <a:rPr lang="en-MY" sz="2000" dirty="0">
                <a:solidFill>
                  <a:srgbClr val="002060"/>
                </a:solidFill>
              </a:rPr>
              <a:t>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Humidity range is between </a:t>
            </a:r>
            <a:r>
              <a:rPr lang="en-MY" sz="2000" b="1" dirty="0">
                <a:solidFill>
                  <a:srgbClr val="002060"/>
                </a:solidFill>
              </a:rPr>
              <a:t>0° C to 100° C</a:t>
            </a:r>
            <a:r>
              <a:rPr lang="en-MY" sz="200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24</a:t>
            </a:r>
            <a:r>
              <a:rPr lang="en-MY" sz="2000" dirty="0">
                <a:solidFill>
                  <a:srgbClr val="002060"/>
                </a:solidFill>
              </a:rPr>
              <a:t>: Click             upon completion.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b="1" dirty="0">
                <a:solidFill>
                  <a:srgbClr val="FF0000"/>
                </a:solidFill>
              </a:rPr>
              <a:t>Step 25</a:t>
            </a:r>
            <a:r>
              <a:rPr lang="en-MY" sz="2000" dirty="0">
                <a:solidFill>
                  <a:srgbClr val="002060"/>
                </a:solidFill>
              </a:rPr>
              <a:t>: Node-RED offers a few interactive visual for metering. </a:t>
            </a:r>
          </a:p>
          <a:p>
            <a:r>
              <a:rPr lang="en-MY" sz="2000" dirty="0">
                <a:solidFill>
                  <a:srgbClr val="002060"/>
                </a:solidFill>
              </a:rPr>
              <a:t>You may go to </a:t>
            </a:r>
            <a:r>
              <a:rPr lang="en-MY" sz="2000" b="1" dirty="0">
                <a:solidFill>
                  <a:srgbClr val="002060"/>
                </a:solidFill>
              </a:rPr>
              <a:t>Type</a:t>
            </a:r>
            <a:r>
              <a:rPr lang="en-MY" sz="2000" dirty="0">
                <a:solidFill>
                  <a:srgbClr val="002060"/>
                </a:solidFill>
              </a:rPr>
              <a:t> &amp; select the output that suit with your needs.</a:t>
            </a:r>
          </a:p>
          <a:p>
            <a:r>
              <a:rPr lang="en-MY" sz="2000" dirty="0">
                <a:solidFill>
                  <a:srgbClr val="002060"/>
                </a:solidFill>
              </a:rPr>
              <a:t>Do not forget to click </a:t>
            </a:r>
            <a:r>
              <a:rPr lang="en-MY" sz="2000" b="1" dirty="0">
                <a:solidFill>
                  <a:srgbClr val="002060"/>
                </a:solidFill>
              </a:rPr>
              <a:t>Deploy</a:t>
            </a:r>
            <a:r>
              <a:rPr lang="en-MY" sz="2000" dirty="0">
                <a:solidFill>
                  <a:srgbClr val="002060"/>
                </a:solidFill>
              </a:rPr>
              <a:t> button. 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382B760-A7E5-A848-A7D6-9E6254FE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022" y="1848293"/>
            <a:ext cx="3881578" cy="8361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7B7868-6FDE-F64C-A8D5-33BA65B841BD}"/>
              </a:ext>
            </a:extLst>
          </p:cNvPr>
          <p:cNvSpPr txBox="1"/>
          <p:nvPr/>
        </p:nvSpPr>
        <p:spPr>
          <a:xfrm>
            <a:off x="9524279" y="168483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S20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DFD5D7-8042-EB40-97F4-20E86B679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0" y="1481526"/>
            <a:ext cx="965200" cy="3429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26FE59-F16C-724E-8B81-7BF439314C9A}"/>
              </a:ext>
            </a:extLst>
          </p:cNvPr>
          <p:cNvSpPr txBox="1"/>
          <p:nvPr/>
        </p:nvSpPr>
        <p:spPr>
          <a:xfrm>
            <a:off x="9335346" y="281614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S21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58F89D-1294-B04D-BD46-F5D8CED474B4}"/>
              </a:ext>
            </a:extLst>
          </p:cNvPr>
          <p:cNvSpPr txBox="1"/>
          <p:nvPr/>
        </p:nvSpPr>
        <p:spPr>
          <a:xfrm>
            <a:off x="8801225" y="357813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S22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6E68C3-1229-2148-9E56-6C4B36D64ECA}"/>
              </a:ext>
            </a:extLst>
          </p:cNvPr>
          <p:cNvSpPr txBox="1"/>
          <p:nvPr/>
        </p:nvSpPr>
        <p:spPr>
          <a:xfrm>
            <a:off x="10135376" y="396248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S23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6A7803F-FF64-D745-A636-B10EA7A25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754" y="3911396"/>
            <a:ext cx="616375" cy="3548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60BAA16-B5AD-A944-A195-2B5D73C6EECD}"/>
              </a:ext>
            </a:extLst>
          </p:cNvPr>
          <p:cNvSpPr txBox="1"/>
          <p:nvPr/>
        </p:nvSpPr>
        <p:spPr>
          <a:xfrm>
            <a:off x="10669497" y="65074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A14B8-BDF5-2142-92AE-AFF27DB16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" y="5255908"/>
            <a:ext cx="3416300" cy="1447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198994-9CE8-A04B-BAD3-8A37DE44791D}"/>
              </a:ext>
            </a:extLst>
          </p:cNvPr>
          <p:cNvSpPr txBox="1"/>
          <p:nvPr/>
        </p:nvSpPr>
        <p:spPr>
          <a:xfrm>
            <a:off x="9791339" y="23961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S25</a:t>
            </a:r>
          </a:p>
        </p:txBody>
      </p:sp>
    </p:spTree>
    <p:extLst>
      <p:ext uri="{BB962C8B-B14F-4D97-AF65-F5344CB8AC3E}">
        <p14:creationId xmlns:p14="http://schemas.microsoft.com/office/powerpoint/2010/main" val="3307803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26</a:t>
            </a:fld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D2674A-C4A6-D344-BA78-98A343C4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2" y="1646165"/>
            <a:ext cx="7990668" cy="4104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6451A7-77A8-384B-B02D-28424FB91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791" y="1646165"/>
            <a:ext cx="2980542" cy="41041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AC6E23A-D347-E343-B0D0-CDA04BB88A71}"/>
              </a:ext>
            </a:extLst>
          </p:cNvPr>
          <p:cNvSpPr/>
          <p:nvPr/>
        </p:nvSpPr>
        <p:spPr>
          <a:xfrm>
            <a:off x="8811221" y="5741609"/>
            <a:ext cx="2980542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2000" b="1" u="sng" dirty="0">
                <a:solidFill>
                  <a:srgbClr val="002060"/>
                </a:solidFill>
              </a:rPr>
              <a:t>Node-RED Dashboard</a:t>
            </a: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53AAA4-9724-C544-9D29-C47F799C1BBE}"/>
              </a:ext>
            </a:extLst>
          </p:cNvPr>
          <p:cNvSpPr/>
          <p:nvPr/>
        </p:nvSpPr>
        <p:spPr>
          <a:xfrm>
            <a:off x="147674" y="5741609"/>
            <a:ext cx="81839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2000" b="1" u="sng" dirty="0">
                <a:solidFill>
                  <a:srgbClr val="002060"/>
                </a:solidFill>
              </a:rPr>
              <a:t>Node-RED Flow Editor</a:t>
            </a: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96E62F-0321-FC4D-83D1-C3D88910F6EB}"/>
              </a:ext>
            </a:extLst>
          </p:cNvPr>
          <p:cNvSpPr/>
          <p:nvPr/>
        </p:nvSpPr>
        <p:spPr>
          <a:xfrm>
            <a:off x="147674" y="1138613"/>
            <a:ext cx="11896280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Download the file working file from </a:t>
            </a:r>
            <a:r>
              <a:rPr lang="en-US" sz="2000" dirty="0">
                <a:hlinkClick r:id="rId5"/>
              </a:rPr>
              <a:t>https://bit.ly/3DfNfsI</a:t>
            </a:r>
            <a:r>
              <a:rPr lang="en-US" sz="2000" dirty="0"/>
              <a:t>.</a:t>
            </a:r>
          </a:p>
          <a:p>
            <a:endParaRPr lang="en-MY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108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27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vi. Create Visual Dashboard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C37FB0-8A8B-DE4D-9F31-510B4911890F}"/>
              </a:ext>
            </a:extLst>
          </p:cNvPr>
          <p:cNvSpPr/>
          <p:nvPr/>
        </p:nvSpPr>
        <p:spPr>
          <a:xfrm>
            <a:off x="147673" y="1138613"/>
            <a:ext cx="11310035" cy="34778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2000" b="1" u="sng" dirty="0">
                <a:solidFill>
                  <a:srgbClr val="002060"/>
                </a:solidFill>
              </a:rPr>
              <a:t>Adding More Racks.</a:t>
            </a:r>
            <a:endParaRPr lang="en-MY" sz="2000" b="1" u="sng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In order to add more rack, means you have to add more sensors.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You have to consider the topic at ESP32 and also at broker side.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Assume you want to add Rack 2, Lab A. Open </a:t>
            </a:r>
            <a:r>
              <a:rPr lang="en-MY" sz="2000" dirty="0" err="1">
                <a:solidFill>
                  <a:srgbClr val="002060"/>
                </a:solidFill>
              </a:rPr>
              <a:t>arduino</a:t>
            </a:r>
            <a:r>
              <a:rPr lang="en-MY" sz="2000" dirty="0">
                <a:solidFill>
                  <a:srgbClr val="002060"/>
                </a:solidFill>
              </a:rPr>
              <a:t> sketch (</a:t>
            </a:r>
            <a:r>
              <a:rPr lang="en-MY" sz="2000" dirty="0">
                <a:solidFill>
                  <a:srgbClr val="002060"/>
                </a:solidFill>
                <a:hlinkClick r:id="rId3"/>
              </a:rPr>
              <a:t>https://bit.ly/31WQUhn</a:t>
            </a:r>
            <a:r>
              <a:rPr lang="en-MY" sz="2000" dirty="0">
                <a:solidFill>
                  <a:srgbClr val="002060"/>
                </a:solidFill>
              </a:rPr>
              <a:t>) and change:</a:t>
            </a:r>
          </a:p>
          <a:p>
            <a:pPr lvl="1"/>
            <a:r>
              <a:rPr lang="en-MY" sz="2000" b="1" dirty="0" err="1">
                <a:solidFill>
                  <a:schemeClr val="accent6">
                    <a:lumMod val="50000"/>
                  </a:schemeClr>
                </a:solidFill>
              </a:rPr>
              <a:t>labA</a:t>
            </a:r>
            <a:r>
              <a:rPr lang="en-MY" sz="2000" b="1" dirty="0">
                <a:solidFill>
                  <a:schemeClr val="accent6">
                    <a:lumMod val="50000"/>
                  </a:schemeClr>
                </a:solidFill>
              </a:rPr>
              <a:t>/rack1/humid</a:t>
            </a:r>
            <a:r>
              <a:rPr lang="en-MY" sz="2000" dirty="0">
                <a:solidFill>
                  <a:schemeClr val="accent6">
                    <a:lumMod val="50000"/>
                  </a:schemeClr>
                </a:solidFill>
              </a:rPr>
              <a:t> at line number </a:t>
            </a:r>
            <a:r>
              <a:rPr lang="en-MY" sz="2000" b="1" dirty="0">
                <a:solidFill>
                  <a:srgbClr val="FF0000"/>
                </a:solidFill>
              </a:rPr>
              <a:t>133</a:t>
            </a:r>
            <a:r>
              <a:rPr lang="en-MY" sz="2000" dirty="0">
                <a:solidFill>
                  <a:schemeClr val="accent6">
                    <a:lumMod val="50000"/>
                  </a:schemeClr>
                </a:solidFill>
              </a:rPr>
              <a:t> to </a:t>
            </a:r>
            <a:r>
              <a:rPr lang="en-MY" sz="2000" b="1" dirty="0" err="1">
                <a:solidFill>
                  <a:schemeClr val="accent6">
                    <a:lumMod val="50000"/>
                  </a:schemeClr>
                </a:solidFill>
              </a:rPr>
              <a:t>labA</a:t>
            </a:r>
            <a:r>
              <a:rPr lang="en-MY" sz="2000" b="1" dirty="0">
                <a:solidFill>
                  <a:schemeClr val="accent6">
                    <a:lumMod val="50000"/>
                  </a:schemeClr>
                </a:solidFill>
              </a:rPr>
              <a:t>/rack2/humid</a:t>
            </a:r>
            <a:r>
              <a:rPr lang="en-MY" sz="2000" dirty="0">
                <a:solidFill>
                  <a:schemeClr val="accent6">
                    <a:lumMod val="50000"/>
                  </a:schemeClr>
                </a:solidFill>
              </a:rPr>
              <a:t>, and </a:t>
            </a:r>
            <a:r>
              <a:rPr lang="en-MY" sz="2000" b="1" dirty="0">
                <a:solidFill>
                  <a:schemeClr val="accent6">
                    <a:lumMod val="50000"/>
                  </a:schemeClr>
                </a:solidFill>
              </a:rPr>
              <a:t>also ,</a:t>
            </a:r>
          </a:p>
          <a:p>
            <a:pPr lvl="1"/>
            <a:r>
              <a:rPr lang="en-MY" sz="2000" b="1" dirty="0" err="1">
                <a:solidFill>
                  <a:schemeClr val="accent6">
                    <a:lumMod val="50000"/>
                  </a:schemeClr>
                </a:solidFill>
              </a:rPr>
              <a:t>labA</a:t>
            </a:r>
            <a:r>
              <a:rPr lang="en-MY" sz="2000" b="1" dirty="0">
                <a:solidFill>
                  <a:schemeClr val="accent6">
                    <a:lumMod val="50000"/>
                  </a:schemeClr>
                </a:solidFill>
              </a:rPr>
              <a:t>/rack1/temp </a:t>
            </a:r>
            <a:r>
              <a:rPr lang="en-MY" sz="2000" dirty="0">
                <a:solidFill>
                  <a:schemeClr val="accent6">
                    <a:lumMod val="50000"/>
                  </a:schemeClr>
                </a:solidFill>
              </a:rPr>
              <a:t>at line number </a:t>
            </a:r>
            <a:r>
              <a:rPr lang="en-MY" sz="2000" b="1" dirty="0">
                <a:solidFill>
                  <a:srgbClr val="FF0000"/>
                </a:solidFill>
              </a:rPr>
              <a:t>134</a:t>
            </a:r>
            <a:r>
              <a:rPr lang="en-MY" sz="2000" dirty="0">
                <a:solidFill>
                  <a:schemeClr val="accent6">
                    <a:lumMod val="50000"/>
                  </a:schemeClr>
                </a:solidFill>
              </a:rPr>
              <a:t> to </a:t>
            </a:r>
            <a:r>
              <a:rPr lang="en-MY" sz="2000" b="1" dirty="0" err="1">
                <a:solidFill>
                  <a:schemeClr val="accent6">
                    <a:lumMod val="50000"/>
                  </a:schemeClr>
                </a:solidFill>
              </a:rPr>
              <a:t>labA</a:t>
            </a:r>
            <a:r>
              <a:rPr lang="en-MY" sz="2000" b="1" dirty="0">
                <a:solidFill>
                  <a:schemeClr val="accent6">
                    <a:lumMod val="50000"/>
                  </a:schemeClr>
                </a:solidFill>
              </a:rPr>
              <a:t>/rack2/temp</a:t>
            </a:r>
            <a:r>
              <a:rPr lang="en-MY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lvl="1"/>
            <a:endParaRPr lang="en-MY" sz="2000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endParaRPr lang="en-MY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Next, at Node-RED flow editor, add 2 </a:t>
            </a:r>
            <a:r>
              <a:rPr lang="en-MY" sz="2000" b="1" dirty="0" err="1">
                <a:solidFill>
                  <a:srgbClr val="002060"/>
                </a:solidFill>
              </a:rPr>
              <a:t>mqtt</a:t>
            </a:r>
            <a:r>
              <a:rPr lang="en-MY" sz="2000" b="1" dirty="0">
                <a:solidFill>
                  <a:srgbClr val="002060"/>
                </a:solidFill>
              </a:rPr>
              <a:t> in</a:t>
            </a:r>
            <a:r>
              <a:rPr lang="en-MY" sz="2000" dirty="0">
                <a:solidFill>
                  <a:srgbClr val="002060"/>
                </a:solidFill>
              </a:rPr>
              <a:t>, set IP address similar with steps, label the topic as </a:t>
            </a:r>
            <a:r>
              <a:rPr lang="en-MY" sz="2000" b="1" dirty="0" err="1">
                <a:solidFill>
                  <a:srgbClr val="002060"/>
                </a:solidFill>
              </a:rPr>
              <a:t>labA</a:t>
            </a:r>
            <a:r>
              <a:rPr lang="en-MY" sz="2000" b="1" dirty="0">
                <a:solidFill>
                  <a:srgbClr val="002060"/>
                </a:solidFill>
              </a:rPr>
              <a:t>/rack2/humid and </a:t>
            </a:r>
            <a:r>
              <a:rPr lang="en-MY" sz="2000" b="1" dirty="0" err="1">
                <a:solidFill>
                  <a:srgbClr val="002060"/>
                </a:solidFill>
              </a:rPr>
              <a:t>labA</a:t>
            </a:r>
            <a:r>
              <a:rPr lang="en-MY" sz="2000" b="1" dirty="0">
                <a:solidFill>
                  <a:srgbClr val="002060"/>
                </a:solidFill>
              </a:rPr>
              <a:t>/rack2/temp. </a:t>
            </a:r>
            <a:r>
              <a:rPr lang="en-MY" sz="2000" dirty="0">
                <a:solidFill>
                  <a:srgbClr val="002060"/>
                </a:solidFill>
              </a:rPr>
              <a:t> </a:t>
            </a:r>
          </a:p>
          <a:p>
            <a:pPr marL="342900" indent="-342900">
              <a:buFont typeface="Wingdings" pitchFamily="2" charset="2"/>
              <a:buChar char="§"/>
            </a:pPr>
            <a:endParaRPr lang="en-MY" sz="2000" dirty="0">
              <a:solidFill>
                <a:srgbClr val="0020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D179D2-CF76-6C4A-888A-75547A10D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92" y="3069926"/>
            <a:ext cx="5981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22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28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D2954-2223-8145-8066-BD270CC112AC}"/>
              </a:ext>
            </a:extLst>
          </p:cNvPr>
          <p:cNvSpPr/>
          <p:nvPr/>
        </p:nvSpPr>
        <p:spPr>
          <a:xfrm>
            <a:off x="60960" y="2927155"/>
            <a:ext cx="11982994" cy="3390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458CD-3DC7-8F4B-8C4B-035B379A3711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Oct 2021</a:t>
            </a:r>
          </a:p>
        </p:txBody>
      </p:sp>
    </p:spTree>
    <p:extLst>
      <p:ext uri="{BB962C8B-B14F-4D97-AF65-F5344CB8AC3E}">
        <p14:creationId xmlns:p14="http://schemas.microsoft.com/office/powerpoint/2010/main" val="153258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E1AD7-002C-BF41-8FEF-F2557C6DF14A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Prerequisites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C2ED6-F60A-FB44-8BFC-3FE444C42986}"/>
              </a:ext>
            </a:extLst>
          </p:cNvPr>
          <p:cNvSpPr txBox="1"/>
          <p:nvPr/>
        </p:nvSpPr>
        <p:spPr>
          <a:xfrm>
            <a:off x="148046" y="6447758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mqtt.org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Oct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815655-85B5-7343-AAF9-BDCD91BCBC67}"/>
              </a:ext>
            </a:extLst>
          </p:cNvPr>
          <p:cNvSpPr/>
          <p:nvPr/>
        </p:nvSpPr>
        <p:spPr>
          <a:xfrm>
            <a:off x="147674" y="1138613"/>
            <a:ext cx="7969384" cy="470898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2000" dirty="0">
                <a:solidFill>
                  <a:srgbClr val="C00000"/>
                </a:solidFill>
              </a:rPr>
              <a:t>Hardware</a:t>
            </a:r>
            <a:r>
              <a:rPr lang="en-MY" sz="2000" dirty="0">
                <a:solidFill>
                  <a:srgbClr val="002060"/>
                </a:solidFill>
              </a:rPr>
              <a:t>: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Raspberry Pi board with: </a:t>
            </a:r>
          </a:p>
          <a:p>
            <a:pPr lvl="1"/>
            <a:r>
              <a:rPr lang="en-MY" sz="2000" dirty="0">
                <a:solidFill>
                  <a:srgbClr val="002060"/>
                </a:solidFill>
              </a:rPr>
              <a:t>	-Raspberry Pi OS</a:t>
            </a:r>
          </a:p>
          <a:p>
            <a:pPr lvl="1"/>
            <a:r>
              <a:rPr lang="en-MY" sz="2000" dirty="0">
                <a:solidFill>
                  <a:srgbClr val="002060"/>
                </a:solidFill>
              </a:rPr>
              <a:t>	-16 GB class 10 microSD</a:t>
            </a:r>
          </a:p>
          <a:p>
            <a:pPr lvl="1"/>
            <a:r>
              <a:rPr lang="en-MY" sz="2000" dirty="0">
                <a:solidFill>
                  <a:srgbClr val="002060"/>
                </a:solidFill>
              </a:rPr>
              <a:t>	-5V 2.5A power supply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ESP32 with Temperature &amp; Humidity Sensor, DHT11</a:t>
            </a:r>
            <a:r>
              <a:rPr lang="en-MY" sz="2000" dirty="0">
                <a:solidFill>
                  <a:srgbClr val="FF0000"/>
                </a:solidFill>
              </a:rPr>
              <a:t>**</a:t>
            </a:r>
          </a:p>
          <a:p>
            <a:endParaRPr lang="en-MY" sz="2000" dirty="0">
              <a:solidFill>
                <a:srgbClr val="002060"/>
              </a:solidFill>
            </a:endParaRPr>
          </a:p>
          <a:p>
            <a:r>
              <a:rPr lang="en-MY" sz="2000" dirty="0">
                <a:solidFill>
                  <a:srgbClr val="C00000"/>
                </a:solidFill>
              </a:rPr>
              <a:t>Software</a:t>
            </a:r>
            <a:r>
              <a:rPr lang="en-MY" sz="2000" dirty="0">
                <a:solidFill>
                  <a:srgbClr val="002060"/>
                </a:solidFill>
              </a:rPr>
              <a:t>: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Node-RED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Arduino IDE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Arduino Client for MQTT library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Aedes MQTT</a:t>
            </a:r>
          </a:p>
          <a:p>
            <a:pPr marL="571500" indent="-571500">
              <a:buFont typeface="Wingdings" pitchFamily="2" charset="2"/>
              <a:buChar char="§"/>
            </a:pPr>
            <a:endParaRPr lang="en-MY" sz="2000" dirty="0">
              <a:solidFill>
                <a:srgbClr val="002060"/>
              </a:solidFill>
            </a:endParaRPr>
          </a:p>
          <a:p>
            <a:r>
              <a:rPr lang="en-MY" sz="2000" dirty="0" err="1">
                <a:solidFill>
                  <a:srgbClr val="C00000"/>
                </a:solidFill>
              </a:rPr>
              <a:t>WiFi</a:t>
            </a:r>
            <a:r>
              <a:rPr lang="en-MY" sz="2000" dirty="0">
                <a:solidFill>
                  <a:srgbClr val="002060"/>
                </a:solidFill>
              </a:rPr>
              <a:t>: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A 2.4G 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3FB6C6-5101-A341-9B48-BB2089F9EA70}"/>
              </a:ext>
            </a:extLst>
          </p:cNvPr>
          <p:cNvSpPr/>
          <p:nvPr/>
        </p:nvSpPr>
        <p:spPr>
          <a:xfrm>
            <a:off x="297767" y="5899716"/>
            <a:ext cx="6763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b="1" dirty="0">
                <a:solidFill>
                  <a:srgbClr val="FF0000"/>
                </a:solidFill>
              </a:rPr>
              <a:t>** This project uses Grove - Temperature &amp; Humidity Sensor (DHT11)</a:t>
            </a:r>
          </a:p>
        </p:txBody>
      </p:sp>
    </p:spTree>
    <p:extLst>
      <p:ext uri="{BB962C8B-B14F-4D97-AF65-F5344CB8AC3E}">
        <p14:creationId xmlns:p14="http://schemas.microsoft.com/office/powerpoint/2010/main" val="13832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24513FF-4551-054B-B8AF-89DA595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74" y="2789151"/>
            <a:ext cx="5981700" cy="34417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E1AD7-002C-BF41-8FEF-F2557C6DF14A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How It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998B3-2F7F-3F47-A4E2-E73AFCC49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32" y="3430462"/>
            <a:ext cx="1506535" cy="16312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76DAF7-29E9-4E40-947E-A90509DA4EC9}"/>
              </a:ext>
            </a:extLst>
          </p:cNvPr>
          <p:cNvCxnSpPr>
            <a:cxnSpLocks/>
          </p:cNvCxnSpPr>
          <p:nvPr/>
        </p:nvCxnSpPr>
        <p:spPr>
          <a:xfrm>
            <a:off x="1278484" y="3173608"/>
            <a:ext cx="3011401" cy="0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54890-968E-CC43-86CB-670133862574}"/>
              </a:ext>
            </a:extLst>
          </p:cNvPr>
          <p:cNvSpPr/>
          <p:nvPr/>
        </p:nvSpPr>
        <p:spPr>
          <a:xfrm>
            <a:off x="147674" y="1138613"/>
            <a:ext cx="11670946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ESP32 &amp; DHT11 will be fixed at a rack, named Rack#1  at Lab A. Aedes broker is running on a Raspberry Pi (PC/Laptop/Mac).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After connected to </a:t>
            </a:r>
            <a:r>
              <a:rPr lang="en-MY" sz="2000" dirty="0" err="1">
                <a:solidFill>
                  <a:srgbClr val="002060"/>
                </a:solidFill>
              </a:rPr>
              <a:t>WiFi</a:t>
            </a:r>
            <a:r>
              <a:rPr lang="en-MY" sz="2000" dirty="0">
                <a:solidFill>
                  <a:srgbClr val="002060"/>
                </a:solidFill>
              </a:rPr>
              <a:t>, data from ESP32 will be sent to broker.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Since the Node-RED has subscribed topic </a:t>
            </a:r>
            <a:r>
              <a:rPr lang="en-MY" sz="2000" b="1" dirty="0" err="1">
                <a:solidFill>
                  <a:srgbClr val="002060"/>
                </a:solidFill>
              </a:rPr>
              <a:t>labA</a:t>
            </a:r>
            <a:r>
              <a:rPr lang="en-MY" sz="2000" b="1" dirty="0">
                <a:solidFill>
                  <a:srgbClr val="002060"/>
                </a:solidFill>
              </a:rPr>
              <a:t>/rack1/temp </a:t>
            </a:r>
            <a:r>
              <a:rPr lang="en-MY" sz="2000" dirty="0">
                <a:solidFill>
                  <a:srgbClr val="002060"/>
                </a:solidFill>
              </a:rPr>
              <a:t>&amp; </a:t>
            </a:r>
            <a:r>
              <a:rPr lang="en-MY" sz="2000" b="1" dirty="0" err="1">
                <a:solidFill>
                  <a:srgbClr val="002060"/>
                </a:solidFill>
              </a:rPr>
              <a:t>labA</a:t>
            </a:r>
            <a:r>
              <a:rPr lang="en-MY" sz="2000" b="1" dirty="0">
                <a:solidFill>
                  <a:srgbClr val="002060"/>
                </a:solidFill>
              </a:rPr>
              <a:t>/rack1/humid </a:t>
            </a:r>
            <a:r>
              <a:rPr lang="en-MY" sz="2000" dirty="0">
                <a:solidFill>
                  <a:srgbClr val="002060"/>
                </a:solidFill>
              </a:rPr>
              <a:t>from ESP32, both information (temp &amp; humid) will be displayed at debug &amp; also gauges – in real time.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D9CBF2-F707-9C4A-A5A9-5F771A8CC616}"/>
              </a:ext>
            </a:extLst>
          </p:cNvPr>
          <p:cNvCxnSpPr>
            <a:cxnSpLocks/>
          </p:cNvCxnSpPr>
          <p:nvPr/>
        </p:nvCxnSpPr>
        <p:spPr>
          <a:xfrm flipV="1">
            <a:off x="1312951" y="3207453"/>
            <a:ext cx="0" cy="29257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4C09E2-1928-334A-B53D-2762076B2F24}"/>
              </a:ext>
            </a:extLst>
          </p:cNvPr>
          <p:cNvCxnSpPr>
            <a:cxnSpLocks/>
          </p:cNvCxnSpPr>
          <p:nvPr/>
        </p:nvCxnSpPr>
        <p:spPr>
          <a:xfrm flipV="1">
            <a:off x="5585336" y="3302039"/>
            <a:ext cx="0" cy="395984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6D7CEF-8D9C-3147-AF00-A927A4470CAF}"/>
              </a:ext>
            </a:extLst>
          </p:cNvPr>
          <p:cNvCxnSpPr>
            <a:cxnSpLocks/>
          </p:cNvCxnSpPr>
          <p:nvPr/>
        </p:nvCxnSpPr>
        <p:spPr>
          <a:xfrm flipV="1">
            <a:off x="5840477" y="3302038"/>
            <a:ext cx="0" cy="59543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0B84B9-B1CC-594F-B06A-A680454DFFD5}"/>
              </a:ext>
            </a:extLst>
          </p:cNvPr>
          <p:cNvCxnSpPr>
            <a:cxnSpLocks/>
          </p:cNvCxnSpPr>
          <p:nvPr/>
        </p:nvCxnSpPr>
        <p:spPr>
          <a:xfrm flipH="1">
            <a:off x="2638639" y="3897476"/>
            <a:ext cx="3201839" cy="0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24F56B-5AC5-4D43-98C3-64CE2DC292B2}"/>
              </a:ext>
            </a:extLst>
          </p:cNvPr>
          <p:cNvCxnSpPr>
            <a:cxnSpLocks/>
          </p:cNvCxnSpPr>
          <p:nvPr/>
        </p:nvCxnSpPr>
        <p:spPr>
          <a:xfrm flipH="1">
            <a:off x="4416068" y="4714995"/>
            <a:ext cx="649850" cy="0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015E1E-043F-C644-A9FE-8D197E99811E}"/>
              </a:ext>
            </a:extLst>
          </p:cNvPr>
          <p:cNvCxnSpPr>
            <a:cxnSpLocks/>
          </p:cNvCxnSpPr>
          <p:nvPr/>
        </p:nvCxnSpPr>
        <p:spPr>
          <a:xfrm flipH="1">
            <a:off x="2350963" y="3671905"/>
            <a:ext cx="3234373" cy="4907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358422-6CE7-8042-B815-2F2FB1FD2FBC}"/>
              </a:ext>
            </a:extLst>
          </p:cNvPr>
          <p:cNvCxnSpPr>
            <a:cxnSpLocks/>
          </p:cNvCxnSpPr>
          <p:nvPr/>
        </p:nvCxnSpPr>
        <p:spPr>
          <a:xfrm flipV="1">
            <a:off x="2350963" y="3675076"/>
            <a:ext cx="0" cy="1485179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7938242-8165-0840-8972-F092310D4DDF}"/>
              </a:ext>
            </a:extLst>
          </p:cNvPr>
          <p:cNvCxnSpPr>
            <a:cxnSpLocks/>
          </p:cNvCxnSpPr>
          <p:nvPr/>
        </p:nvCxnSpPr>
        <p:spPr>
          <a:xfrm>
            <a:off x="2350963" y="5160255"/>
            <a:ext cx="902999" cy="0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1138E5-C472-8B44-9951-3A2F1536E199}"/>
              </a:ext>
            </a:extLst>
          </p:cNvPr>
          <p:cNvCxnSpPr>
            <a:cxnSpLocks/>
          </p:cNvCxnSpPr>
          <p:nvPr/>
        </p:nvCxnSpPr>
        <p:spPr>
          <a:xfrm flipH="1" flipV="1">
            <a:off x="2638639" y="3913241"/>
            <a:ext cx="1" cy="406495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321E32-09DB-4D4D-865F-93EEA06158A4}"/>
              </a:ext>
            </a:extLst>
          </p:cNvPr>
          <p:cNvCxnSpPr>
            <a:cxnSpLocks/>
          </p:cNvCxnSpPr>
          <p:nvPr/>
        </p:nvCxnSpPr>
        <p:spPr>
          <a:xfrm>
            <a:off x="2687058" y="4340447"/>
            <a:ext cx="566904" cy="0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E71736-5256-1249-885B-2E559F41A170}"/>
              </a:ext>
            </a:extLst>
          </p:cNvPr>
          <p:cNvCxnSpPr>
            <a:cxnSpLocks/>
          </p:cNvCxnSpPr>
          <p:nvPr/>
        </p:nvCxnSpPr>
        <p:spPr>
          <a:xfrm>
            <a:off x="6239554" y="5233310"/>
            <a:ext cx="491169" cy="0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32DD106-D9E2-9647-93BE-D41FA5CAA348}"/>
              </a:ext>
            </a:extLst>
          </p:cNvPr>
          <p:cNvCxnSpPr>
            <a:cxnSpLocks/>
          </p:cNvCxnSpPr>
          <p:nvPr/>
        </p:nvCxnSpPr>
        <p:spPr>
          <a:xfrm flipH="1">
            <a:off x="5487397" y="5226621"/>
            <a:ext cx="752158" cy="6689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3A61BE9-F83A-A347-8FC3-4EC3F27A739C}"/>
              </a:ext>
            </a:extLst>
          </p:cNvPr>
          <p:cNvCxnSpPr>
            <a:cxnSpLocks/>
          </p:cNvCxnSpPr>
          <p:nvPr/>
        </p:nvCxnSpPr>
        <p:spPr>
          <a:xfrm flipV="1">
            <a:off x="6239554" y="5226621"/>
            <a:ext cx="0" cy="736734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850B693-9A46-0C47-A349-CCFD85A8762F}"/>
              </a:ext>
            </a:extLst>
          </p:cNvPr>
          <p:cNvCxnSpPr>
            <a:cxnSpLocks/>
          </p:cNvCxnSpPr>
          <p:nvPr/>
        </p:nvCxnSpPr>
        <p:spPr>
          <a:xfrm>
            <a:off x="6239554" y="4269633"/>
            <a:ext cx="491169" cy="0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9DC19C-FD2C-B640-97C1-2691C70F2EDD}"/>
              </a:ext>
            </a:extLst>
          </p:cNvPr>
          <p:cNvCxnSpPr>
            <a:cxnSpLocks/>
          </p:cNvCxnSpPr>
          <p:nvPr/>
        </p:nvCxnSpPr>
        <p:spPr>
          <a:xfrm flipH="1">
            <a:off x="5212188" y="4274044"/>
            <a:ext cx="1027366" cy="0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62BF51D-EAFD-2542-BC97-56A98FA0B659}"/>
              </a:ext>
            </a:extLst>
          </p:cNvPr>
          <p:cNvCxnSpPr>
            <a:cxnSpLocks/>
          </p:cNvCxnSpPr>
          <p:nvPr/>
        </p:nvCxnSpPr>
        <p:spPr>
          <a:xfrm flipV="1">
            <a:off x="6239554" y="3723945"/>
            <a:ext cx="0" cy="550099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D9A6FF-20F7-8F47-8FD3-F3AB3DCDD895}"/>
              </a:ext>
            </a:extLst>
          </p:cNvPr>
          <p:cNvCxnSpPr>
            <a:cxnSpLocks/>
          </p:cNvCxnSpPr>
          <p:nvPr/>
        </p:nvCxnSpPr>
        <p:spPr>
          <a:xfrm>
            <a:off x="6239554" y="3723945"/>
            <a:ext cx="627356" cy="0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19CA288-4A85-B847-9E1C-3D84D7F85A70}"/>
              </a:ext>
            </a:extLst>
          </p:cNvPr>
          <p:cNvCxnSpPr>
            <a:cxnSpLocks/>
          </p:cNvCxnSpPr>
          <p:nvPr/>
        </p:nvCxnSpPr>
        <p:spPr>
          <a:xfrm>
            <a:off x="6239554" y="5963355"/>
            <a:ext cx="491169" cy="0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00C47C7-7E32-3C4F-9219-DFC635C19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318" y="2805898"/>
            <a:ext cx="2605317" cy="358748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9BD46A-9EDE-CB42-90F8-1C13F16858E4}"/>
              </a:ext>
            </a:extLst>
          </p:cNvPr>
          <p:cNvSpPr txBox="1"/>
          <p:nvPr/>
        </p:nvSpPr>
        <p:spPr>
          <a:xfrm>
            <a:off x="2970510" y="6152736"/>
            <a:ext cx="475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 / Laptop / Desktop – Cross Platform</a:t>
            </a:r>
          </a:p>
        </p:txBody>
      </p:sp>
    </p:spTree>
    <p:extLst>
      <p:ext uri="{BB962C8B-B14F-4D97-AF65-F5344CB8AC3E}">
        <p14:creationId xmlns:p14="http://schemas.microsoft.com/office/powerpoint/2010/main" val="383767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20465-8737-3341-B27C-A0F59000E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524" y="2683957"/>
            <a:ext cx="7294156" cy="2950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Oct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E1AD7-002C-BF41-8FEF-F2557C6DF14A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 err="1">
                <a:solidFill>
                  <a:srgbClr val="002060"/>
                </a:solidFill>
              </a:rPr>
              <a:t>i</a:t>
            </a:r>
            <a:r>
              <a:rPr lang="en-MY" sz="4800" b="1" dirty="0">
                <a:solidFill>
                  <a:srgbClr val="002060"/>
                </a:solidFill>
              </a:rPr>
              <a:t>. Install &amp; Run Aedes Broker Service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8C38BC-E76B-0647-948C-470DBD39B67F}"/>
              </a:ext>
            </a:extLst>
          </p:cNvPr>
          <p:cNvSpPr/>
          <p:nvPr/>
        </p:nvSpPr>
        <p:spPr>
          <a:xfrm>
            <a:off x="949867" y="1816969"/>
            <a:ext cx="1076547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MY" b="1" dirty="0"/>
              <a:t>Node-RED Menu</a:t>
            </a:r>
            <a:r>
              <a:rPr lang="en-MY" dirty="0"/>
              <a:t> &gt; </a:t>
            </a:r>
            <a:r>
              <a:rPr lang="en-MY" b="1" dirty="0"/>
              <a:t>Manage palette</a:t>
            </a:r>
            <a:r>
              <a:rPr lang="en-MY" dirty="0"/>
              <a:t> &gt; </a:t>
            </a:r>
            <a:r>
              <a:rPr lang="en-MY" b="1" dirty="0"/>
              <a:t>Install</a:t>
            </a:r>
            <a:r>
              <a:rPr lang="en-MY" dirty="0"/>
              <a:t> &gt; type </a:t>
            </a:r>
            <a:r>
              <a:rPr lang="en-MY" b="1" dirty="0"/>
              <a:t>aedes</a:t>
            </a:r>
            <a:r>
              <a:rPr lang="en-MY" dirty="0"/>
              <a:t> at search module &gt; </a:t>
            </a:r>
            <a:r>
              <a:rPr lang="en-MY" b="1" dirty="0"/>
              <a:t>node-red-</a:t>
            </a:r>
            <a:r>
              <a:rPr lang="en-MY" b="1" dirty="0" err="1"/>
              <a:t>contrib</a:t>
            </a:r>
            <a:r>
              <a:rPr lang="en-MY" b="1" dirty="0"/>
              <a:t>-aedes</a:t>
            </a:r>
            <a:r>
              <a:rPr lang="en-MY" dirty="0"/>
              <a:t> &gt; </a:t>
            </a:r>
            <a:r>
              <a:rPr lang="en-MY" b="1" dirty="0"/>
              <a:t>install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C0D3F2-CF08-4A49-BEE0-F0D43E24A296}"/>
              </a:ext>
            </a:extLst>
          </p:cNvPr>
          <p:cNvSpPr/>
          <p:nvPr/>
        </p:nvSpPr>
        <p:spPr>
          <a:xfrm>
            <a:off x="147674" y="6082096"/>
            <a:ext cx="115223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Wait &amp; make sure the install button changed to installed.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03EDFE-DEFC-1740-8324-2879F2344720}"/>
              </a:ext>
            </a:extLst>
          </p:cNvPr>
          <p:cNvCxnSpPr>
            <a:cxnSpLocks/>
          </p:cNvCxnSpPr>
          <p:nvPr/>
        </p:nvCxnSpPr>
        <p:spPr>
          <a:xfrm flipH="1">
            <a:off x="4841845" y="4557503"/>
            <a:ext cx="2150357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17845-98A7-2040-81EA-C37973A6B2B6}"/>
              </a:ext>
            </a:extLst>
          </p:cNvPr>
          <p:cNvSpPr/>
          <p:nvPr/>
        </p:nvSpPr>
        <p:spPr>
          <a:xfrm>
            <a:off x="6993563" y="4316404"/>
            <a:ext cx="2166188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2000" dirty="0">
                <a:solidFill>
                  <a:srgbClr val="002060"/>
                </a:solidFill>
              </a:rPr>
              <a:t>Type </a:t>
            </a:r>
            <a:r>
              <a:rPr lang="en-MY" sz="2000" b="1" dirty="0">
                <a:solidFill>
                  <a:srgbClr val="002060"/>
                </a:solidFill>
              </a:rPr>
              <a:t>aedes</a:t>
            </a:r>
            <a:r>
              <a:rPr lang="en-MY" sz="2000" dirty="0">
                <a:solidFill>
                  <a:srgbClr val="002060"/>
                </a:solidFill>
              </a:rPr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09485B-1108-114F-B67A-086FDD42FFA0}"/>
              </a:ext>
            </a:extLst>
          </p:cNvPr>
          <p:cNvCxnSpPr>
            <a:cxnSpLocks/>
          </p:cNvCxnSpPr>
          <p:nvPr/>
        </p:nvCxnSpPr>
        <p:spPr>
          <a:xfrm>
            <a:off x="7729674" y="5420979"/>
            <a:ext cx="1396092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F3C08F6-E01D-CB41-9487-39D57E0E1D79}"/>
              </a:ext>
            </a:extLst>
          </p:cNvPr>
          <p:cNvSpPr/>
          <p:nvPr/>
        </p:nvSpPr>
        <p:spPr>
          <a:xfrm>
            <a:off x="6444412" y="5214170"/>
            <a:ext cx="2166188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2000" dirty="0">
                <a:solidFill>
                  <a:srgbClr val="002060"/>
                </a:solidFill>
              </a:rPr>
              <a:t>Click </a:t>
            </a:r>
            <a:r>
              <a:rPr lang="en-MY" sz="2000" b="1" dirty="0">
                <a:solidFill>
                  <a:srgbClr val="002060"/>
                </a:solidFill>
              </a:rPr>
              <a:t>install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9B69A-5C67-6144-A5F6-D8ED827F8469}"/>
              </a:ext>
            </a:extLst>
          </p:cNvPr>
          <p:cNvSpPr/>
          <p:nvPr/>
        </p:nvSpPr>
        <p:spPr>
          <a:xfrm>
            <a:off x="147674" y="1138613"/>
            <a:ext cx="11522356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Execute Node-RED service.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Install </a:t>
            </a:r>
            <a:r>
              <a:rPr lang="en-MY" sz="2000" b="1" dirty="0">
                <a:solidFill>
                  <a:srgbClr val="002060"/>
                </a:solidFill>
              </a:rPr>
              <a:t>Aedes</a:t>
            </a:r>
            <a:r>
              <a:rPr lang="en-MY" sz="2000" dirty="0">
                <a:solidFill>
                  <a:srgbClr val="002060"/>
                </a:solidFill>
              </a:rPr>
              <a:t> broker by clicking: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AFE5B-85DB-2C42-A614-A53860177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10" y="2222081"/>
            <a:ext cx="4572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8F0B7-F065-A542-B0FD-E907CA66E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2224886"/>
            <a:ext cx="1625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3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E1AD7-002C-BF41-8FEF-F2557C6DF14A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ii. Test Aedes Broker Service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C0D3F2-CF08-4A49-BEE0-F0D43E24A296}"/>
              </a:ext>
            </a:extLst>
          </p:cNvPr>
          <p:cNvSpPr/>
          <p:nvPr/>
        </p:nvSpPr>
        <p:spPr>
          <a:xfrm>
            <a:off x="147674" y="6082096"/>
            <a:ext cx="11522356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2000" dirty="0">
                <a:solidFill>
                  <a:srgbClr val="FF0000"/>
                </a:solidFill>
              </a:rPr>
              <a:t>* Please check your device IP address.</a:t>
            </a:r>
          </a:p>
          <a:p>
            <a:r>
              <a:rPr lang="en-MY" sz="2000" dirty="0">
                <a:solidFill>
                  <a:srgbClr val="FF0000"/>
                </a:solidFill>
              </a:rPr>
              <a:t>** Do not use 1880 – reserved to localhost:1880</a:t>
            </a: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9B69A-5C67-6144-A5F6-D8ED827F8469}"/>
              </a:ext>
            </a:extLst>
          </p:cNvPr>
          <p:cNvSpPr/>
          <p:nvPr/>
        </p:nvSpPr>
        <p:spPr>
          <a:xfrm>
            <a:off x="147674" y="1138613"/>
            <a:ext cx="11522356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Setup as in the figure.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Configurations: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rgbClr val="002060"/>
                </a:solidFill>
              </a:rPr>
              <a:t>BROKER IP  = 192.168.0.108</a:t>
            </a:r>
            <a:r>
              <a:rPr lang="en-MY" sz="2000" dirty="0">
                <a:solidFill>
                  <a:srgbClr val="FF0000"/>
                </a:solidFill>
              </a:rPr>
              <a:t>*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rgbClr val="002060"/>
                </a:solidFill>
              </a:rPr>
              <a:t>MQTT port = 1990</a:t>
            </a:r>
            <a:r>
              <a:rPr lang="en-MY" sz="2000" dirty="0">
                <a:solidFill>
                  <a:srgbClr val="FF0000"/>
                </a:solidFill>
              </a:rPr>
              <a:t> **</a:t>
            </a:r>
            <a:endParaRPr lang="en-MY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rgbClr val="002060"/>
                </a:solidFill>
              </a:rPr>
              <a:t>Topic = demo/welcome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Download: </a:t>
            </a:r>
            <a:r>
              <a:rPr lang="en-MY" sz="2000" dirty="0">
                <a:solidFill>
                  <a:srgbClr val="002060"/>
                </a:solidFill>
                <a:hlinkClick r:id="rId3"/>
              </a:rPr>
              <a:t>https://</a:t>
            </a:r>
            <a:r>
              <a:rPr lang="en-MY" sz="2000" dirty="0" err="1">
                <a:solidFill>
                  <a:srgbClr val="002060"/>
                </a:solidFill>
                <a:hlinkClick r:id="rId3"/>
              </a:rPr>
              <a:t>bit.ly</a:t>
            </a:r>
            <a:r>
              <a:rPr lang="en-MY" sz="2000" dirty="0">
                <a:solidFill>
                  <a:srgbClr val="002060"/>
                </a:solidFill>
                <a:hlinkClick r:id="rId3"/>
              </a:rPr>
              <a:t>/3olPfcE</a:t>
            </a:r>
            <a:endParaRPr lang="en-MY" sz="2000" dirty="0">
              <a:solidFill>
                <a:srgbClr val="00206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E30644-9A83-7543-9623-9FFB02480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959" y="1638127"/>
            <a:ext cx="4892567" cy="3257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0301C6-EF3C-894E-94FB-8BEB07503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471" y="1857629"/>
            <a:ext cx="1865630" cy="4817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81E746-21F3-FB4D-8380-5459F9E5B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2760878"/>
            <a:ext cx="3623310" cy="11277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6914DBB-5C39-2048-A80B-7538DC8BF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47" y="4655980"/>
            <a:ext cx="3623310" cy="11277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821932A-002E-B347-983B-F2E412646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904" y="3399766"/>
            <a:ext cx="2723928" cy="4817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AD10D9-FD9C-FC4C-B798-14EFC87C5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0951" y="4695994"/>
            <a:ext cx="3924300" cy="990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248B106-02FB-B647-97DA-4F952FCE8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5920" y="916928"/>
            <a:ext cx="1790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042E799-BB68-7E49-85DC-ADC3BAC4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91" y="3201515"/>
            <a:ext cx="5366488" cy="2882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E1AD7-002C-BF41-8FEF-F2557C6DF14A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iii. Deploying Aedes Broker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A83DCD-6861-8E4A-818C-1034D51CC3EE}"/>
              </a:ext>
            </a:extLst>
          </p:cNvPr>
          <p:cNvSpPr/>
          <p:nvPr/>
        </p:nvSpPr>
        <p:spPr>
          <a:xfrm>
            <a:off x="147674" y="1138613"/>
            <a:ext cx="11522356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Configurations: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rgbClr val="002060"/>
                </a:solidFill>
              </a:rPr>
              <a:t>Broker IP  = 192.168.0.108</a:t>
            </a:r>
            <a:r>
              <a:rPr lang="en-MY" sz="2000" dirty="0">
                <a:solidFill>
                  <a:srgbClr val="FF0000"/>
                </a:solidFill>
              </a:rPr>
              <a:t>*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rgbClr val="002060"/>
                </a:solidFill>
              </a:rPr>
              <a:t>MQTT port = 1889</a:t>
            </a:r>
            <a:r>
              <a:rPr lang="en-MY" sz="2000" dirty="0">
                <a:solidFill>
                  <a:srgbClr val="FF0000"/>
                </a:solidFill>
              </a:rPr>
              <a:t>**</a:t>
            </a:r>
            <a:endParaRPr lang="en-MY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rgbClr val="002060"/>
                </a:solidFill>
              </a:rPr>
              <a:t>MQTT_IN = </a:t>
            </a:r>
            <a:r>
              <a:rPr lang="en-MY" sz="2000" dirty="0" err="1">
                <a:solidFill>
                  <a:srgbClr val="002060"/>
                </a:solidFill>
              </a:rPr>
              <a:t>labA</a:t>
            </a:r>
            <a:r>
              <a:rPr lang="en-MY" sz="2000" dirty="0">
                <a:solidFill>
                  <a:srgbClr val="002060"/>
                </a:solidFill>
              </a:rPr>
              <a:t>/rack1/temp   </a:t>
            </a:r>
            <a:r>
              <a:rPr lang="en-MY" sz="2000" b="1" dirty="0">
                <a:solidFill>
                  <a:srgbClr val="002060"/>
                </a:solidFill>
                <a:sym typeface="Wingdings" pitchFamily="2" charset="2"/>
              </a:rPr>
              <a:t> node#1</a:t>
            </a:r>
            <a:endParaRPr lang="en-MY" sz="20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rgbClr val="002060"/>
                </a:solidFill>
              </a:rPr>
              <a:t>MQTT_IN = </a:t>
            </a:r>
            <a:r>
              <a:rPr lang="en-MY" sz="2000" dirty="0" err="1">
                <a:solidFill>
                  <a:srgbClr val="002060"/>
                </a:solidFill>
              </a:rPr>
              <a:t>labA</a:t>
            </a:r>
            <a:r>
              <a:rPr lang="en-MY" sz="2000" dirty="0">
                <a:solidFill>
                  <a:srgbClr val="002060"/>
                </a:solidFill>
              </a:rPr>
              <a:t>/rack1/humid </a:t>
            </a:r>
            <a:r>
              <a:rPr lang="en-MY" sz="2000" b="1" dirty="0">
                <a:solidFill>
                  <a:srgbClr val="002060"/>
                </a:solidFill>
                <a:sym typeface="Wingdings" pitchFamily="2" charset="2"/>
              </a:rPr>
              <a:t> node#2</a:t>
            </a:r>
            <a:endParaRPr lang="en-MY" sz="2000" dirty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Download palette: </a:t>
            </a:r>
            <a:r>
              <a:rPr lang="en-MY" sz="2000" dirty="0">
                <a:solidFill>
                  <a:srgbClr val="002060"/>
                </a:solidFill>
                <a:hlinkClick r:id="rId4"/>
              </a:rPr>
              <a:t>https://bit.ly/</a:t>
            </a:r>
            <a:r>
              <a:rPr lang="en-MY" sz="2000">
                <a:solidFill>
                  <a:srgbClr val="002060"/>
                </a:solidFill>
                <a:hlinkClick r:id="rId4"/>
              </a:rPr>
              <a:t>3qGwyTE</a:t>
            </a:r>
            <a:r>
              <a:rPr lang="en-MY" sz="2000">
                <a:solidFill>
                  <a:srgbClr val="002060"/>
                </a:solidFill>
              </a:rPr>
              <a:t>.</a:t>
            </a:r>
            <a:endParaRPr lang="en-MY" sz="2000" b="1" dirty="0">
              <a:solidFill>
                <a:srgbClr val="002060"/>
              </a:solidFill>
              <a:sym typeface="Wingdings" pitchFamily="2" charset="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71091D-4D61-E64D-8A03-F5CFB547AD07}"/>
              </a:ext>
            </a:extLst>
          </p:cNvPr>
          <p:cNvCxnSpPr>
            <a:cxnSpLocks/>
          </p:cNvCxnSpPr>
          <p:nvPr/>
        </p:nvCxnSpPr>
        <p:spPr>
          <a:xfrm>
            <a:off x="2488536" y="5026988"/>
            <a:ext cx="0" cy="480433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A9109F6-0932-B74A-B9B9-230D4BC11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110" y="6192498"/>
            <a:ext cx="1790700" cy="4953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C0207A-358B-224B-ACCC-C87CFF5D939B}"/>
              </a:ext>
            </a:extLst>
          </p:cNvPr>
          <p:cNvCxnSpPr>
            <a:cxnSpLocks/>
          </p:cNvCxnSpPr>
          <p:nvPr/>
        </p:nvCxnSpPr>
        <p:spPr>
          <a:xfrm>
            <a:off x="6892896" y="1990660"/>
            <a:ext cx="65821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6A6EE64-6568-BC49-AECD-4E71D313A9CB}"/>
              </a:ext>
            </a:extLst>
          </p:cNvPr>
          <p:cNvSpPr/>
          <p:nvPr/>
        </p:nvSpPr>
        <p:spPr>
          <a:xfrm>
            <a:off x="147674" y="6082096"/>
            <a:ext cx="11522356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2000" dirty="0">
                <a:solidFill>
                  <a:srgbClr val="FF0000"/>
                </a:solidFill>
              </a:rPr>
              <a:t>* Please check your device IP address.</a:t>
            </a:r>
          </a:p>
          <a:p>
            <a:r>
              <a:rPr lang="en-MY" sz="2000" dirty="0">
                <a:solidFill>
                  <a:srgbClr val="FF0000"/>
                </a:solidFill>
              </a:rPr>
              <a:t>** do not use 1880 – reserved to localhost:1880</a:t>
            </a:r>
            <a:endParaRPr lang="en-MY" sz="2000" dirty="0">
              <a:solidFill>
                <a:srgbClr val="00206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A8C816-537C-E94F-87F3-4FEC586DAC0F}"/>
              </a:ext>
            </a:extLst>
          </p:cNvPr>
          <p:cNvCxnSpPr>
            <a:cxnSpLocks/>
          </p:cNvCxnSpPr>
          <p:nvPr/>
        </p:nvCxnSpPr>
        <p:spPr>
          <a:xfrm>
            <a:off x="2454246" y="5026988"/>
            <a:ext cx="5096864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D8D99E-2745-2945-8513-8F59A030E39E}"/>
              </a:ext>
            </a:extLst>
          </p:cNvPr>
          <p:cNvCxnSpPr>
            <a:cxnSpLocks/>
          </p:cNvCxnSpPr>
          <p:nvPr/>
        </p:nvCxnSpPr>
        <p:spPr>
          <a:xfrm>
            <a:off x="6927186" y="1990660"/>
            <a:ext cx="0" cy="2039271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C690E6-46E0-574F-B939-2496DAE58CCD}"/>
              </a:ext>
            </a:extLst>
          </p:cNvPr>
          <p:cNvCxnSpPr>
            <a:cxnSpLocks/>
          </p:cNvCxnSpPr>
          <p:nvPr/>
        </p:nvCxnSpPr>
        <p:spPr>
          <a:xfrm>
            <a:off x="2488536" y="3988565"/>
            <a:ext cx="0" cy="415269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F1E51BC-D182-B44F-A823-CBA3BEF3B6A3}"/>
              </a:ext>
            </a:extLst>
          </p:cNvPr>
          <p:cNvCxnSpPr>
            <a:cxnSpLocks/>
          </p:cNvCxnSpPr>
          <p:nvPr/>
        </p:nvCxnSpPr>
        <p:spPr>
          <a:xfrm>
            <a:off x="2454246" y="3988565"/>
            <a:ext cx="447294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5ED19EB-9381-AA43-AEAB-81B9BC173575}"/>
              </a:ext>
            </a:extLst>
          </p:cNvPr>
          <p:cNvSpPr/>
          <p:nvPr/>
        </p:nvSpPr>
        <p:spPr>
          <a:xfrm>
            <a:off x="1080459" y="3966126"/>
            <a:ext cx="1305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800" b="1" dirty="0">
                <a:solidFill>
                  <a:srgbClr val="002060"/>
                </a:solidFill>
                <a:sym typeface="Wingdings" pitchFamily="2" charset="2"/>
              </a:rPr>
              <a:t>node#1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CE4DEB-38B8-6248-A38E-11341C39CF48}"/>
              </a:ext>
            </a:extLst>
          </p:cNvPr>
          <p:cNvSpPr/>
          <p:nvPr/>
        </p:nvSpPr>
        <p:spPr>
          <a:xfrm>
            <a:off x="1083590" y="5067852"/>
            <a:ext cx="1305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800" b="1" dirty="0">
                <a:solidFill>
                  <a:srgbClr val="002060"/>
                </a:solidFill>
                <a:sym typeface="Wingdings" pitchFamily="2" charset="2"/>
              </a:rPr>
              <a:t>node#2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BC2B060-64A5-6F4B-8357-FD7662D14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399" y="491756"/>
            <a:ext cx="4487853" cy="25227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D35D1A-FBB7-2B4E-8751-6B5F72481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0048" y="3536580"/>
            <a:ext cx="4473204" cy="253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E1AD7-002C-BF41-8FEF-F2557C6DF14A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iv. Arduino Client MQTT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F5E8F8-9AED-3643-BCCC-E9DB846D470A}"/>
              </a:ext>
            </a:extLst>
          </p:cNvPr>
          <p:cNvSpPr/>
          <p:nvPr/>
        </p:nvSpPr>
        <p:spPr>
          <a:xfrm>
            <a:off x="1278484" y="1548359"/>
            <a:ext cx="672251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MY" b="1" dirty="0"/>
              <a:t>Sketch &gt; Include Library &gt; Manage Libraries</a:t>
            </a: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D109C-00B1-FE4B-BD32-71A85AC318E1}"/>
              </a:ext>
            </a:extLst>
          </p:cNvPr>
          <p:cNvSpPr/>
          <p:nvPr/>
        </p:nvSpPr>
        <p:spPr>
          <a:xfrm>
            <a:off x="147674" y="1138613"/>
            <a:ext cx="1189628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</a:rPr>
              <a:t>Install New Library by opening </a:t>
            </a:r>
            <a:r>
              <a:rPr lang="en-MY" sz="2000" b="1" dirty="0">
                <a:solidFill>
                  <a:srgbClr val="002060"/>
                </a:solidFill>
              </a:rPr>
              <a:t>Library Manager</a:t>
            </a:r>
            <a:r>
              <a:rPr lang="en-MY" sz="2000" dirty="0">
                <a:solidFill>
                  <a:srgbClr val="002060"/>
                </a:solidFill>
              </a:rPr>
              <a:t> and search for </a:t>
            </a:r>
            <a:r>
              <a:rPr lang="en-MY" sz="2000" b="1" dirty="0" err="1">
                <a:solidFill>
                  <a:srgbClr val="002060"/>
                </a:solidFill>
              </a:rPr>
              <a:t>PubSubClient</a:t>
            </a:r>
            <a:r>
              <a:rPr lang="en-MY" sz="2000" dirty="0">
                <a:solidFill>
                  <a:srgbClr val="002060"/>
                </a:solidFill>
              </a:rPr>
              <a:t> by </a:t>
            </a:r>
            <a:r>
              <a:rPr lang="en-MY" sz="2000" b="1" dirty="0">
                <a:solidFill>
                  <a:srgbClr val="002060"/>
                </a:solidFill>
              </a:rPr>
              <a:t>Nick O’Leary – latest version</a:t>
            </a:r>
            <a:r>
              <a:rPr lang="en-MY" sz="2000" dirty="0">
                <a:solidFill>
                  <a:srgbClr val="002060"/>
                </a:solidFill>
              </a:rPr>
              <a:t>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93DE695-FF25-1D46-B242-D906A814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34" y="2025157"/>
            <a:ext cx="7400925" cy="41791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B5B1A42-3101-074D-B6F2-3EC7497ABE13}"/>
              </a:ext>
            </a:extLst>
          </p:cNvPr>
          <p:cNvSpPr/>
          <p:nvPr/>
        </p:nvSpPr>
        <p:spPr>
          <a:xfrm>
            <a:off x="909763" y="2650306"/>
            <a:ext cx="216618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MY" sz="2000" dirty="0" err="1">
                <a:solidFill>
                  <a:srgbClr val="002060"/>
                </a:solidFill>
              </a:rPr>
              <a:t>PubSubClient</a:t>
            </a:r>
            <a:endParaRPr lang="en-MY" sz="2000" dirty="0">
              <a:solidFill>
                <a:srgbClr val="002060"/>
              </a:solidFill>
            </a:endParaRPr>
          </a:p>
          <a:p>
            <a:pPr algn="r"/>
            <a:r>
              <a:rPr lang="en-MY" sz="2000" dirty="0">
                <a:solidFill>
                  <a:srgbClr val="002060"/>
                </a:solidFill>
              </a:rPr>
              <a:t>Nick O’Leary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16F329-7B28-2240-B529-C3069B9CE27C}"/>
              </a:ext>
            </a:extLst>
          </p:cNvPr>
          <p:cNvCxnSpPr>
            <a:cxnSpLocks/>
          </p:cNvCxnSpPr>
          <p:nvPr/>
        </p:nvCxnSpPr>
        <p:spPr>
          <a:xfrm>
            <a:off x="3071813" y="3023727"/>
            <a:ext cx="722206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30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FB808AE-8B97-DE42-8EE0-2029F72D83F0}"/>
              </a:ext>
            </a:extLst>
          </p:cNvPr>
          <p:cNvSpPr txBox="1"/>
          <p:nvPr/>
        </p:nvSpPr>
        <p:spPr>
          <a:xfrm>
            <a:off x="60960" y="6493925"/>
            <a:ext cx="11982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SZS - Nov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EC878-F367-F145-80C8-7160A62A4A1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B1315A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MQTT on Pi – Let’s Start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502"/>
            <a:ext cx="2743200" cy="365125"/>
          </a:xfrm>
        </p:spPr>
        <p:txBody>
          <a:bodyPr/>
          <a:lstStyle/>
          <a:p>
            <a:fld id="{1E2C5D69-89DF-344F-96E3-E1C322024D51}" type="slidenum">
              <a:rPr lang="en-US" smtClean="0"/>
              <a:t>9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D109C-00B1-FE4B-BD32-71A85AC318E1}"/>
              </a:ext>
            </a:extLst>
          </p:cNvPr>
          <p:cNvSpPr/>
          <p:nvPr/>
        </p:nvSpPr>
        <p:spPr>
          <a:xfrm>
            <a:off x="147674" y="1138613"/>
            <a:ext cx="1189628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Download the file working file from 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https://bit.ly/30dwDnb</a:t>
            </a:r>
            <a:r>
              <a:rPr lang="en-MY" sz="20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MY" sz="20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AA631-C25A-A141-AEE0-A78B4172AA7D}"/>
              </a:ext>
            </a:extLst>
          </p:cNvPr>
          <p:cNvSpPr/>
          <p:nvPr/>
        </p:nvSpPr>
        <p:spPr>
          <a:xfrm>
            <a:off x="60960" y="445290"/>
            <a:ext cx="1198299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rgbClr val="002060"/>
                </a:solidFill>
              </a:rPr>
              <a:t>v. Arduino </a:t>
            </a:r>
            <a:r>
              <a:rPr lang="en-MY" sz="4800" b="1" dirty="0" err="1">
                <a:solidFill>
                  <a:srgbClr val="002060"/>
                </a:solidFill>
              </a:rPr>
              <a:t>PubSub</a:t>
            </a:r>
            <a:r>
              <a:rPr lang="en-MY" sz="4800" b="1" dirty="0">
                <a:solidFill>
                  <a:srgbClr val="002060"/>
                </a:solidFill>
              </a:rPr>
              <a:t> Sketch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DD521-63C2-8D44-9B43-956A37C6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9" y="1619146"/>
            <a:ext cx="9169400" cy="33528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B8E6286-F2BC-C241-A806-D7C67510DB7A}"/>
              </a:ext>
            </a:extLst>
          </p:cNvPr>
          <p:cNvSpPr/>
          <p:nvPr/>
        </p:nvSpPr>
        <p:spPr>
          <a:xfrm>
            <a:off x="8147753" y="2128577"/>
            <a:ext cx="320604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MY" b="1" dirty="0"/>
              <a:t>Remove // and put // at Line#15 if you are using </a:t>
            </a:r>
            <a:r>
              <a:rPr lang="en-MY" b="1" dirty="0" err="1"/>
              <a:t>NodeMCU</a:t>
            </a:r>
            <a:r>
              <a:rPr lang="en-MY" b="1" dirty="0"/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0855D0-F6DF-604E-93FD-331BBE844ECA}"/>
              </a:ext>
            </a:extLst>
          </p:cNvPr>
          <p:cNvSpPr/>
          <p:nvPr/>
        </p:nvSpPr>
        <p:spPr>
          <a:xfrm>
            <a:off x="8215035" y="3931715"/>
            <a:ext cx="320604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MY" b="1" dirty="0"/>
              <a:t>Place a jumper at signal pin to pin 26 of ESP32.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E70FEC-4DA6-D247-B52E-7ED94F8A65D5}"/>
              </a:ext>
            </a:extLst>
          </p:cNvPr>
          <p:cNvSpPr txBox="1"/>
          <p:nvPr/>
        </p:nvSpPr>
        <p:spPr>
          <a:xfrm>
            <a:off x="7633779" y="210002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#16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A59D44-F452-4548-A61C-3DDE37131ACA}"/>
              </a:ext>
            </a:extLst>
          </p:cNvPr>
          <p:cNvSpPr txBox="1"/>
          <p:nvPr/>
        </p:nvSpPr>
        <p:spPr>
          <a:xfrm>
            <a:off x="7633779" y="398153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0AC487-4EA0-6E46-9B0E-60DCF39821CA}"/>
              </a:ext>
            </a:extLst>
          </p:cNvPr>
          <p:cNvSpPr txBox="1"/>
          <p:nvPr/>
        </p:nvSpPr>
        <p:spPr>
          <a:xfrm>
            <a:off x="7633779" y="235069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#17</a:t>
            </a:r>
          </a:p>
        </p:txBody>
      </p:sp>
    </p:spTree>
    <p:extLst>
      <p:ext uri="{BB962C8B-B14F-4D97-AF65-F5344CB8AC3E}">
        <p14:creationId xmlns:p14="http://schemas.microsoft.com/office/powerpoint/2010/main" val="300404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49004</TotalTime>
  <Words>1956</Words>
  <Application>Microsoft Macintosh PowerPoint</Application>
  <PresentationFormat>Widescreen</PresentationFormat>
  <Paragraphs>347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https://projects.raspberrypi.org/en/projects/python-quick-reaction-game</dc:title>
  <dc:creator>Safyzan Salim</dc:creator>
  <cp:lastModifiedBy>Safyzan Salim</cp:lastModifiedBy>
  <cp:revision>417</cp:revision>
  <dcterms:created xsi:type="dcterms:W3CDTF">2019-08-06T18:43:23Z</dcterms:created>
  <dcterms:modified xsi:type="dcterms:W3CDTF">2021-11-15T01:18:48Z</dcterms:modified>
</cp:coreProperties>
</file>